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09" r:id="rId1"/>
  </p:sldMasterIdLst>
  <p:notesMasterIdLst>
    <p:notesMasterId r:id="rId47"/>
  </p:notesMasterIdLst>
  <p:handoutMasterIdLst>
    <p:handoutMasterId r:id="rId48"/>
  </p:handoutMasterIdLst>
  <p:sldIdLst>
    <p:sldId id="280" r:id="rId2"/>
    <p:sldId id="417" r:id="rId3"/>
    <p:sldId id="418" r:id="rId4"/>
    <p:sldId id="422" r:id="rId5"/>
    <p:sldId id="425" r:id="rId6"/>
    <p:sldId id="426" r:id="rId7"/>
    <p:sldId id="427" r:id="rId8"/>
    <p:sldId id="421" r:id="rId9"/>
    <p:sldId id="428" r:id="rId10"/>
    <p:sldId id="429" r:id="rId11"/>
    <p:sldId id="430" r:id="rId12"/>
    <p:sldId id="431" r:id="rId13"/>
    <p:sldId id="409" r:id="rId14"/>
    <p:sldId id="432" r:id="rId15"/>
    <p:sldId id="433" r:id="rId16"/>
    <p:sldId id="419" r:id="rId17"/>
    <p:sldId id="434" r:id="rId18"/>
    <p:sldId id="435" r:id="rId19"/>
    <p:sldId id="436" r:id="rId20"/>
    <p:sldId id="437" r:id="rId21"/>
    <p:sldId id="438" r:id="rId22"/>
    <p:sldId id="439" r:id="rId23"/>
    <p:sldId id="440" r:id="rId24"/>
    <p:sldId id="441" r:id="rId25"/>
    <p:sldId id="442" r:id="rId26"/>
    <p:sldId id="443" r:id="rId27"/>
    <p:sldId id="444" r:id="rId28"/>
    <p:sldId id="445" r:id="rId29"/>
    <p:sldId id="446" r:id="rId30"/>
    <p:sldId id="447" r:id="rId31"/>
    <p:sldId id="448" r:id="rId32"/>
    <p:sldId id="449" r:id="rId33"/>
    <p:sldId id="451" r:id="rId34"/>
    <p:sldId id="450" r:id="rId35"/>
    <p:sldId id="452" r:id="rId36"/>
    <p:sldId id="453" r:id="rId37"/>
    <p:sldId id="454" r:id="rId38"/>
    <p:sldId id="455" r:id="rId39"/>
    <p:sldId id="456" r:id="rId40"/>
    <p:sldId id="457" r:id="rId41"/>
    <p:sldId id="458" r:id="rId42"/>
    <p:sldId id="459" r:id="rId43"/>
    <p:sldId id="460" r:id="rId44"/>
    <p:sldId id="461" r:id="rId45"/>
    <p:sldId id="406" r:id="rId46"/>
  </p:sldIdLst>
  <p:sldSz cx="23409275" cy="13166725"/>
  <p:notesSz cx="6858000" cy="9144000"/>
  <p:defaultTextStyle>
    <a:defPPr>
      <a:defRPr lang="en-US"/>
    </a:defPPr>
    <a:lvl1pPr algn="l" rtl="0" fontAlgn="base">
      <a:spcBef>
        <a:spcPct val="0"/>
      </a:spcBef>
      <a:spcAft>
        <a:spcPct val="0"/>
      </a:spcAft>
      <a:defRPr kern="1200">
        <a:solidFill>
          <a:schemeClr val="tx1"/>
        </a:solidFill>
        <a:latin typeface="Arial" charset="0"/>
        <a:ea typeface="ＭＳ Ｐゴシック" charset="-128"/>
        <a:cs typeface="+mn-cs"/>
      </a:defRPr>
    </a:lvl1pPr>
    <a:lvl2pPr marL="1120775" indent="3175" algn="l" rtl="0" fontAlgn="base">
      <a:spcBef>
        <a:spcPct val="0"/>
      </a:spcBef>
      <a:spcAft>
        <a:spcPct val="0"/>
      </a:spcAft>
      <a:defRPr kern="1200">
        <a:solidFill>
          <a:schemeClr val="tx1"/>
        </a:solidFill>
        <a:latin typeface="Arial" charset="0"/>
        <a:ea typeface="ＭＳ Ｐゴシック" charset="-128"/>
        <a:cs typeface="+mn-cs"/>
      </a:defRPr>
    </a:lvl2pPr>
    <a:lvl3pPr marL="2244725" indent="3175" algn="l" rtl="0" fontAlgn="base">
      <a:spcBef>
        <a:spcPct val="0"/>
      </a:spcBef>
      <a:spcAft>
        <a:spcPct val="0"/>
      </a:spcAft>
      <a:defRPr kern="1200">
        <a:solidFill>
          <a:schemeClr val="tx1"/>
        </a:solidFill>
        <a:latin typeface="Arial" charset="0"/>
        <a:ea typeface="ＭＳ Ｐゴシック" charset="-128"/>
        <a:cs typeface="+mn-cs"/>
      </a:defRPr>
    </a:lvl3pPr>
    <a:lvl4pPr marL="3368675" indent="3175" algn="l" rtl="0" fontAlgn="base">
      <a:spcBef>
        <a:spcPct val="0"/>
      </a:spcBef>
      <a:spcAft>
        <a:spcPct val="0"/>
      </a:spcAft>
      <a:defRPr kern="1200">
        <a:solidFill>
          <a:schemeClr val="tx1"/>
        </a:solidFill>
        <a:latin typeface="Arial" charset="0"/>
        <a:ea typeface="ＭＳ Ｐゴシック" charset="-128"/>
        <a:cs typeface="+mn-cs"/>
      </a:defRPr>
    </a:lvl4pPr>
    <a:lvl5pPr marL="4494213" indent="3175" algn="l" rtl="0" fontAlgn="base">
      <a:spcBef>
        <a:spcPct val="0"/>
      </a:spcBef>
      <a:spcAft>
        <a:spcPct val="0"/>
      </a:spcAft>
      <a:defRPr kern="1200">
        <a:solidFill>
          <a:schemeClr val="tx1"/>
        </a:solidFill>
        <a:latin typeface="Arial" charset="0"/>
        <a:ea typeface="ＭＳ Ｐゴシック" charset="-128"/>
        <a:cs typeface="+mn-cs"/>
      </a:defRPr>
    </a:lvl5pPr>
    <a:lvl6pPr marL="2286000" algn="l" defTabSz="914400" rtl="0" eaLnBrk="1" latinLnBrk="0" hangingPunct="1">
      <a:defRPr kern="1200">
        <a:solidFill>
          <a:schemeClr val="tx1"/>
        </a:solidFill>
        <a:latin typeface="Arial" charset="0"/>
        <a:ea typeface="ＭＳ Ｐゴシック" charset="-128"/>
        <a:cs typeface="+mn-cs"/>
      </a:defRPr>
    </a:lvl6pPr>
    <a:lvl7pPr marL="2743200" algn="l" defTabSz="914400" rtl="0" eaLnBrk="1" latinLnBrk="0" hangingPunct="1">
      <a:defRPr kern="1200">
        <a:solidFill>
          <a:schemeClr val="tx1"/>
        </a:solidFill>
        <a:latin typeface="Arial" charset="0"/>
        <a:ea typeface="ＭＳ Ｐゴシック" charset="-128"/>
        <a:cs typeface="+mn-cs"/>
      </a:defRPr>
    </a:lvl7pPr>
    <a:lvl8pPr marL="3200400" algn="l" defTabSz="914400" rtl="0" eaLnBrk="1" latinLnBrk="0" hangingPunct="1">
      <a:defRPr kern="1200">
        <a:solidFill>
          <a:schemeClr val="tx1"/>
        </a:solidFill>
        <a:latin typeface="Arial" charset="0"/>
        <a:ea typeface="ＭＳ Ｐゴシック" charset="-128"/>
        <a:cs typeface="+mn-cs"/>
      </a:defRPr>
    </a:lvl8pPr>
    <a:lvl9pPr marL="3657600" algn="l" defTabSz="914400" rtl="0" eaLnBrk="1" latinLnBrk="0" hangingPunct="1">
      <a:defRPr kern="1200">
        <a:solidFill>
          <a:schemeClr val="tx1"/>
        </a:solidFill>
        <a:latin typeface="Arial" charset="0"/>
        <a:ea typeface="ＭＳ Ｐゴシック" charset="-128"/>
        <a:cs typeface="+mn-cs"/>
      </a:defRPr>
    </a:lvl9pPr>
  </p:defaultTextStyle>
  <p:extLst>
    <p:ext uri="{EFAFB233-063F-42B5-8137-9DF3F51BA10A}">
      <p15:sldGuideLst xmlns:p15="http://schemas.microsoft.com/office/powerpoint/2012/main">
        <p15:guide id="1" orient="horz" pos="931" userDrawn="1">
          <p15:clr>
            <a:srgbClr val="A4A3A4"/>
          </p15:clr>
        </p15:guide>
        <p15:guide id="2" pos="893"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BC0BE"/>
    <a:srgbClr val="3C1642"/>
    <a:srgbClr val="F37748"/>
    <a:srgbClr val="F4D35E"/>
    <a:srgbClr val="F95738"/>
    <a:srgbClr val="F46036"/>
    <a:srgbClr val="3A506B"/>
    <a:srgbClr val="1C2541"/>
    <a:srgbClr val="0B132B"/>
    <a:srgbClr val="5A7D7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5687"/>
    <p:restoredTop sz="86417"/>
  </p:normalViewPr>
  <p:slideViewPr>
    <p:cSldViewPr showGuides="1">
      <p:cViewPr varScale="1">
        <p:scale>
          <a:sx n="44" d="100"/>
          <a:sy n="44" d="100"/>
        </p:scale>
        <p:origin x="1352" y="1168"/>
      </p:cViewPr>
      <p:guideLst>
        <p:guide orient="horz" pos="931"/>
        <p:guide pos="893"/>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howGuides="1">
      <p:cViewPr varScale="1">
        <p:scale>
          <a:sx n="99" d="100"/>
          <a:sy n="99" d="100"/>
        </p:scale>
        <p:origin x="4272" y="1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6BED862-AF33-0947-A601-FA6040CBDB50}" type="datetimeFigureOut">
              <a:rPr lang="en-US" smtClean="0"/>
              <a:t>6/20/23</a:t>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7A96838-F269-354B-874A-12817284FD5C}" type="slidenum">
              <a:rPr lang="en-US" smtClean="0"/>
              <a:t>‹#›</a:t>
            </a:fld>
            <a:endParaRPr lang="en-US" dirty="0"/>
          </a:p>
        </p:txBody>
      </p:sp>
    </p:spTree>
    <p:extLst>
      <p:ext uri="{BB962C8B-B14F-4D97-AF65-F5344CB8AC3E}">
        <p14:creationId xmlns:p14="http://schemas.microsoft.com/office/powerpoint/2010/main" val="11385042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p:cNvSpPr>
            <a:spLocks noGrp="1" noChangeArrowheads="1"/>
          </p:cNvSpPr>
          <p:nvPr>
            <p:ph type="hdr" sz="quarter"/>
          </p:nvPr>
        </p:nvSpPr>
        <p:spPr bwMode="auto">
          <a:xfrm>
            <a:off x="0" y="0"/>
            <a:ext cx="2971800" cy="45720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a:defRPr sz="1200">
                <a:ea typeface="ＭＳ Ｐゴシック" charset="0"/>
                <a:cs typeface="+mn-cs"/>
              </a:defRPr>
            </a:lvl1pPr>
          </a:lstStyle>
          <a:p>
            <a:pPr>
              <a:defRPr/>
            </a:pPr>
            <a:endParaRPr lang="en-US" dirty="0"/>
          </a:p>
        </p:txBody>
      </p:sp>
      <p:sp>
        <p:nvSpPr>
          <p:cNvPr id="7171" name="Rectangle 3"/>
          <p:cNvSpPr>
            <a:spLocks noGrp="1" noChangeArrowheads="1"/>
          </p:cNvSpPr>
          <p:nvPr>
            <p:ph type="dt" idx="1"/>
          </p:nvPr>
        </p:nvSpPr>
        <p:spPr bwMode="auto">
          <a:xfrm>
            <a:off x="3884613" y="0"/>
            <a:ext cx="2971800" cy="45720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algn="r">
              <a:defRPr sz="1200">
                <a:ea typeface="ＭＳ Ｐゴシック" charset="0"/>
                <a:cs typeface="+mn-cs"/>
              </a:defRPr>
            </a:lvl1pPr>
          </a:lstStyle>
          <a:p>
            <a:pPr>
              <a:defRPr/>
            </a:pPr>
            <a:endParaRPr lang="en-US" dirty="0"/>
          </a:p>
        </p:txBody>
      </p:sp>
      <p:sp>
        <p:nvSpPr>
          <p:cNvPr id="7172" name="Rectangle 4"/>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 xmlns:a14="http://schemas.microsoft.com/office/drawing/2010/main" val="1"/>
            </a:ext>
          </a:extLst>
        </p:spPr>
      </p:sp>
      <p:sp>
        <p:nvSpPr>
          <p:cNvPr id="7173" name="Rectangle 5"/>
          <p:cNvSpPr>
            <a:spLocks noGrp="1" noChangeArrowheads="1"/>
          </p:cNvSpPr>
          <p:nvPr>
            <p:ph type="body" sz="quarter" idx="3"/>
          </p:nvPr>
        </p:nvSpPr>
        <p:spPr bwMode="auto">
          <a:xfrm>
            <a:off x="685800" y="4343400"/>
            <a:ext cx="5486400" cy="411480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174" name="Rectangle 6"/>
          <p:cNvSpPr>
            <a:spLocks noGrp="1" noChangeArrowheads="1"/>
          </p:cNvSpPr>
          <p:nvPr>
            <p:ph type="ftr" sz="quarter" idx="4"/>
          </p:nvPr>
        </p:nvSpPr>
        <p:spPr bwMode="auto">
          <a:xfrm>
            <a:off x="0" y="8685213"/>
            <a:ext cx="2971800" cy="45720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b" anchorCtr="0" compatLnSpc="1">
            <a:prstTxWarp prst="textNoShape">
              <a:avLst/>
            </a:prstTxWarp>
          </a:bodyPr>
          <a:lstStyle>
            <a:lvl1pPr>
              <a:defRPr sz="1200">
                <a:ea typeface="ＭＳ Ｐゴシック" charset="0"/>
                <a:cs typeface="+mn-cs"/>
              </a:defRPr>
            </a:lvl1pPr>
          </a:lstStyle>
          <a:p>
            <a:pPr>
              <a:defRPr/>
            </a:pPr>
            <a:endParaRPr lang="en-US" dirty="0"/>
          </a:p>
        </p:txBody>
      </p:sp>
      <p:sp>
        <p:nvSpPr>
          <p:cNvPr id="7175" name="Rectangle 7"/>
          <p:cNvSpPr>
            <a:spLocks noGrp="1" noChangeArrowheads="1"/>
          </p:cNvSpPr>
          <p:nvPr>
            <p:ph type="sldNum" sz="quarter" idx="5"/>
          </p:nvPr>
        </p:nvSpPr>
        <p:spPr bwMode="auto">
          <a:xfrm>
            <a:off x="3884613" y="8685213"/>
            <a:ext cx="2971800" cy="45720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b" anchorCtr="0" compatLnSpc="1">
            <a:prstTxWarp prst="textNoShape">
              <a:avLst/>
            </a:prstTxWarp>
          </a:bodyPr>
          <a:lstStyle>
            <a:lvl1pPr algn="r">
              <a:defRPr sz="1200"/>
            </a:lvl1pPr>
          </a:lstStyle>
          <a:p>
            <a:fld id="{38E0659F-3E19-A049-AC1A-FB6BFDC66573}" type="slidenum">
              <a:rPr lang="en-US" altLang="en-US"/>
              <a:pPr/>
              <a:t>‹#›</a:t>
            </a:fld>
            <a:endParaRPr lang="en-US" altLang="en-US" dirty="0"/>
          </a:p>
        </p:txBody>
      </p:sp>
    </p:spTree>
    <p:extLst>
      <p:ext uri="{BB962C8B-B14F-4D97-AF65-F5344CB8AC3E}">
        <p14:creationId xmlns:p14="http://schemas.microsoft.com/office/powerpoint/2010/main" val="1551121883"/>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3000" kern="1200">
        <a:solidFill>
          <a:schemeClr val="tx1"/>
        </a:solidFill>
        <a:latin typeface="Arial" charset="0"/>
        <a:ea typeface="ＭＳ Ｐゴシック" charset="0"/>
        <a:cs typeface="ＭＳ Ｐゴシック" charset="0"/>
      </a:defRPr>
    </a:lvl1pPr>
    <a:lvl2pPr marL="1120775" algn="l" rtl="0" eaLnBrk="0" fontAlgn="base" hangingPunct="0">
      <a:spcBef>
        <a:spcPct val="30000"/>
      </a:spcBef>
      <a:spcAft>
        <a:spcPct val="0"/>
      </a:spcAft>
      <a:defRPr sz="3000" kern="1200">
        <a:solidFill>
          <a:schemeClr val="tx1"/>
        </a:solidFill>
        <a:latin typeface="Arial" charset="0"/>
        <a:ea typeface="ＭＳ Ｐゴシック" charset="0"/>
        <a:cs typeface="+mn-cs"/>
      </a:defRPr>
    </a:lvl2pPr>
    <a:lvl3pPr marL="2244725" algn="l" rtl="0" eaLnBrk="0" fontAlgn="base" hangingPunct="0">
      <a:spcBef>
        <a:spcPct val="30000"/>
      </a:spcBef>
      <a:spcAft>
        <a:spcPct val="0"/>
      </a:spcAft>
      <a:defRPr sz="3000" kern="1200">
        <a:solidFill>
          <a:schemeClr val="tx1"/>
        </a:solidFill>
        <a:latin typeface="Arial" charset="0"/>
        <a:ea typeface="ＭＳ Ｐゴシック" charset="0"/>
        <a:cs typeface="+mn-cs"/>
      </a:defRPr>
    </a:lvl3pPr>
    <a:lvl4pPr marL="3368675" algn="l" rtl="0" eaLnBrk="0" fontAlgn="base" hangingPunct="0">
      <a:spcBef>
        <a:spcPct val="30000"/>
      </a:spcBef>
      <a:spcAft>
        <a:spcPct val="0"/>
      </a:spcAft>
      <a:defRPr sz="3000" kern="1200">
        <a:solidFill>
          <a:schemeClr val="tx1"/>
        </a:solidFill>
        <a:latin typeface="Arial" charset="0"/>
        <a:ea typeface="ＭＳ Ｐゴシック" charset="0"/>
        <a:cs typeface="+mn-cs"/>
      </a:defRPr>
    </a:lvl4pPr>
    <a:lvl5pPr marL="4494213" algn="l" rtl="0" eaLnBrk="0" fontAlgn="base" hangingPunct="0">
      <a:spcBef>
        <a:spcPct val="30000"/>
      </a:spcBef>
      <a:spcAft>
        <a:spcPct val="0"/>
      </a:spcAft>
      <a:defRPr sz="3000" kern="1200">
        <a:solidFill>
          <a:schemeClr val="tx1"/>
        </a:solidFill>
        <a:latin typeface="Arial" charset="0"/>
        <a:ea typeface="ＭＳ Ｐゴシック" charset="0"/>
        <a:cs typeface="+mn-cs"/>
      </a:defRPr>
    </a:lvl5pPr>
    <a:lvl6pPr marL="5623378" algn="l" defTabSz="1124677" rtl="0" eaLnBrk="1" latinLnBrk="0" hangingPunct="1">
      <a:defRPr sz="3000" kern="1200">
        <a:solidFill>
          <a:schemeClr val="tx1"/>
        </a:solidFill>
        <a:latin typeface="+mn-lt"/>
        <a:ea typeface="+mn-ea"/>
        <a:cs typeface="+mn-cs"/>
      </a:defRPr>
    </a:lvl6pPr>
    <a:lvl7pPr marL="6748052" algn="l" defTabSz="1124677" rtl="0" eaLnBrk="1" latinLnBrk="0" hangingPunct="1">
      <a:defRPr sz="3000" kern="1200">
        <a:solidFill>
          <a:schemeClr val="tx1"/>
        </a:solidFill>
        <a:latin typeface="+mn-lt"/>
        <a:ea typeface="+mn-ea"/>
        <a:cs typeface="+mn-cs"/>
      </a:defRPr>
    </a:lvl7pPr>
    <a:lvl8pPr marL="7872729" algn="l" defTabSz="1124677" rtl="0" eaLnBrk="1" latinLnBrk="0" hangingPunct="1">
      <a:defRPr sz="3000" kern="1200">
        <a:solidFill>
          <a:schemeClr val="tx1"/>
        </a:solidFill>
        <a:latin typeface="+mn-lt"/>
        <a:ea typeface="+mn-ea"/>
        <a:cs typeface="+mn-cs"/>
      </a:defRPr>
    </a:lvl8pPr>
    <a:lvl9pPr marL="8997403" algn="l" defTabSz="1124677" rtl="0" eaLnBrk="1" latinLnBrk="0" hangingPunct="1">
      <a:defRPr sz="30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8E0659F-3E19-A049-AC1A-FB6BFDC66573}" type="slidenum">
              <a:rPr lang="en-US" altLang="en-US" smtClean="0"/>
              <a:pPr/>
              <a:t>1</a:t>
            </a:fld>
            <a:endParaRPr lang="en-US" altLang="en-US" dirty="0"/>
          </a:p>
        </p:txBody>
      </p:sp>
    </p:spTree>
    <p:extLst>
      <p:ext uri="{BB962C8B-B14F-4D97-AF65-F5344CB8AC3E}">
        <p14:creationId xmlns:p14="http://schemas.microsoft.com/office/powerpoint/2010/main" val="8581521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8E0659F-3E19-A049-AC1A-FB6BFDC66573}" type="slidenum">
              <a:rPr lang="en-US" altLang="en-US" smtClean="0"/>
              <a:pPr/>
              <a:t>2</a:t>
            </a:fld>
            <a:endParaRPr lang="en-US" altLang="en-US" dirty="0"/>
          </a:p>
        </p:txBody>
      </p:sp>
    </p:spTree>
    <p:extLst>
      <p:ext uri="{BB962C8B-B14F-4D97-AF65-F5344CB8AC3E}">
        <p14:creationId xmlns:p14="http://schemas.microsoft.com/office/powerpoint/2010/main" val="41440439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Retention rate example</a:t>
            </a:r>
          </a:p>
        </p:txBody>
      </p:sp>
      <p:sp>
        <p:nvSpPr>
          <p:cNvPr id="4" name="Slide Number Placeholder 3"/>
          <p:cNvSpPr>
            <a:spLocks noGrp="1"/>
          </p:cNvSpPr>
          <p:nvPr>
            <p:ph type="sldNum" sz="quarter" idx="5"/>
          </p:nvPr>
        </p:nvSpPr>
        <p:spPr/>
        <p:txBody>
          <a:bodyPr/>
          <a:lstStyle/>
          <a:p>
            <a:fld id="{38E0659F-3E19-A049-AC1A-FB6BFDC66573}" type="slidenum">
              <a:rPr lang="en-US" altLang="en-US" smtClean="0"/>
              <a:pPr/>
              <a:t>4</a:t>
            </a:fld>
            <a:endParaRPr lang="en-US" altLang="en-US" dirty="0"/>
          </a:p>
        </p:txBody>
      </p:sp>
    </p:spTree>
    <p:extLst>
      <p:ext uri="{BB962C8B-B14F-4D97-AF65-F5344CB8AC3E}">
        <p14:creationId xmlns:p14="http://schemas.microsoft.com/office/powerpoint/2010/main" val="40801748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Retention rate example</a:t>
            </a:r>
          </a:p>
        </p:txBody>
      </p:sp>
      <p:sp>
        <p:nvSpPr>
          <p:cNvPr id="4" name="Slide Number Placeholder 3"/>
          <p:cNvSpPr>
            <a:spLocks noGrp="1"/>
          </p:cNvSpPr>
          <p:nvPr>
            <p:ph type="sldNum" sz="quarter" idx="5"/>
          </p:nvPr>
        </p:nvSpPr>
        <p:spPr/>
        <p:txBody>
          <a:bodyPr/>
          <a:lstStyle/>
          <a:p>
            <a:fld id="{38E0659F-3E19-A049-AC1A-FB6BFDC66573}" type="slidenum">
              <a:rPr lang="en-US" altLang="en-US" smtClean="0"/>
              <a:pPr/>
              <a:t>5</a:t>
            </a:fld>
            <a:endParaRPr lang="en-US" altLang="en-US" dirty="0"/>
          </a:p>
        </p:txBody>
      </p:sp>
    </p:spTree>
    <p:extLst>
      <p:ext uri="{BB962C8B-B14F-4D97-AF65-F5344CB8AC3E}">
        <p14:creationId xmlns:p14="http://schemas.microsoft.com/office/powerpoint/2010/main" val="31674688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Retention rate example</a:t>
            </a:r>
          </a:p>
        </p:txBody>
      </p:sp>
      <p:sp>
        <p:nvSpPr>
          <p:cNvPr id="4" name="Slide Number Placeholder 3"/>
          <p:cNvSpPr>
            <a:spLocks noGrp="1"/>
          </p:cNvSpPr>
          <p:nvPr>
            <p:ph type="sldNum" sz="quarter" idx="5"/>
          </p:nvPr>
        </p:nvSpPr>
        <p:spPr/>
        <p:txBody>
          <a:bodyPr/>
          <a:lstStyle/>
          <a:p>
            <a:fld id="{38E0659F-3E19-A049-AC1A-FB6BFDC66573}" type="slidenum">
              <a:rPr lang="en-US" altLang="en-US" smtClean="0"/>
              <a:pPr/>
              <a:t>6</a:t>
            </a:fld>
            <a:endParaRPr lang="en-US" altLang="en-US" dirty="0"/>
          </a:p>
        </p:txBody>
      </p:sp>
    </p:spTree>
    <p:extLst>
      <p:ext uri="{BB962C8B-B14F-4D97-AF65-F5344CB8AC3E}">
        <p14:creationId xmlns:p14="http://schemas.microsoft.com/office/powerpoint/2010/main" val="39730517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Retention rate example</a:t>
            </a:r>
          </a:p>
        </p:txBody>
      </p:sp>
      <p:sp>
        <p:nvSpPr>
          <p:cNvPr id="4" name="Slide Number Placeholder 3"/>
          <p:cNvSpPr>
            <a:spLocks noGrp="1"/>
          </p:cNvSpPr>
          <p:nvPr>
            <p:ph type="sldNum" sz="quarter" idx="5"/>
          </p:nvPr>
        </p:nvSpPr>
        <p:spPr/>
        <p:txBody>
          <a:bodyPr/>
          <a:lstStyle/>
          <a:p>
            <a:fld id="{38E0659F-3E19-A049-AC1A-FB6BFDC66573}" type="slidenum">
              <a:rPr lang="en-US" altLang="en-US" smtClean="0"/>
              <a:pPr/>
              <a:t>7</a:t>
            </a:fld>
            <a:endParaRPr lang="en-US" altLang="en-US" dirty="0"/>
          </a:p>
        </p:txBody>
      </p:sp>
    </p:spTree>
    <p:extLst>
      <p:ext uri="{BB962C8B-B14F-4D97-AF65-F5344CB8AC3E}">
        <p14:creationId xmlns:p14="http://schemas.microsoft.com/office/powerpoint/2010/main" val="37593022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Retention rate example</a:t>
            </a:r>
          </a:p>
        </p:txBody>
      </p:sp>
      <p:sp>
        <p:nvSpPr>
          <p:cNvPr id="4" name="Slide Number Placeholder 3"/>
          <p:cNvSpPr>
            <a:spLocks noGrp="1"/>
          </p:cNvSpPr>
          <p:nvPr>
            <p:ph type="sldNum" sz="quarter" idx="5"/>
          </p:nvPr>
        </p:nvSpPr>
        <p:spPr/>
        <p:txBody>
          <a:bodyPr/>
          <a:lstStyle/>
          <a:p>
            <a:fld id="{38E0659F-3E19-A049-AC1A-FB6BFDC66573}" type="slidenum">
              <a:rPr lang="en-US" altLang="en-US" smtClean="0"/>
              <a:pPr/>
              <a:t>9</a:t>
            </a:fld>
            <a:endParaRPr lang="en-US" altLang="en-US" dirty="0"/>
          </a:p>
        </p:txBody>
      </p:sp>
    </p:spTree>
    <p:extLst>
      <p:ext uri="{BB962C8B-B14F-4D97-AF65-F5344CB8AC3E}">
        <p14:creationId xmlns:p14="http://schemas.microsoft.com/office/powerpoint/2010/main" val="29416281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Retention rate example</a:t>
            </a:r>
          </a:p>
        </p:txBody>
      </p:sp>
      <p:sp>
        <p:nvSpPr>
          <p:cNvPr id="4" name="Slide Number Placeholder 3"/>
          <p:cNvSpPr>
            <a:spLocks noGrp="1"/>
          </p:cNvSpPr>
          <p:nvPr>
            <p:ph type="sldNum" sz="quarter" idx="5"/>
          </p:nvPr>
        </p:nvSpPr>
        <p:spPr/>
        <p:txBody>
          <a:bodyPr/>
          <a:lstStyle/>
          <a:p>
            <a:fld id="{38E0659F-3E19-A049-AC1A-FB6BFDC66573}" type="slidenum">
              <a:rPr lang="en-US" altLang="en-US" smtClean="0"/>
              <a:pPr/>
              <a:t>10</a:t>
            </a:fld>
            <a:endParaRPr lang="en-US" altLang="en-US" dirty="0"/>
          </a:p>
        </p:txBody>
      </p:sp>
    </p:spTree>
    <p:extLst>
      <p:ext uri="{BB962C8B-B14F-4D97-AF65-F5344CB8AC3E}">
        <p14:creationId xmlns:p14="http://schemas.microsoft.com/office/powerpoint/2010/main" val="16172581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3" name="Picture 6" descr="DESB.psd"/>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355975" y="2087563"/>
            <a:ext cx="16697325" cy="3565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Placeholder 4"/>
          <p:cNvSpPr>
            <a:spLocks noGrp="1"/>
          </p:cNvSpPr>
          <p:nvPr>
            <p:ph type="body" sz="quarter" idx="10"/>
          </p:nvPr>
        </p:nvSpPr>
        <p:spPr>
          <a:xfrm>
            <a:off x="0" y="6986664"/>
            <a:ext cx="23409275" cy="1419654"/>
          </a:xfrm>
        </p:spPr>
        <p:txBody>
          <a:bodyPr/>
          <a:lstStyle>
            <a:lvl1pPr marL="0" indent="0" algn="ctr">
              <a:buNone/>
              <a:defRPr sz="9800" b="1"/>
            </a:lvl1pPr>
          </a:lstStyle>
          <a:p>
            <a:pPr lvl="0"/>
            <a:r>
              <a:rPr lang="en-US" dirty="0"/>
              <a:t>Click to edit Master text styles</a:t>
            </a:r>
          </a:p>
        </p:txBody>
      </p:sp>
    </p:spTree>
    <p:extLst>
      <p:ext uri="{BB962C8B-B14F-4D97-AF65-F5344CB8AC3E}">
        <p14:creationId xmlns:p14="http://schemas.microsoft.com/office/powerpoint/2010/main" val="574020382"/>
      </p:ext>
    </p:extLst>
  </p:cSld>
  <p:clrMapOvr>
    <a:overrideClrMapping bg1="lt1" tx1="dk1" bg2="lt2" tx2="dk2" accent1="accent1" accent2="accent2" accent3="accent3" accent4="accent4" accent5="accent5" accent6="accent6" hlink="hlink" folHlink="folHlink"/>
  </p:clrMapOvr>
  <p:transition/>
  <p:hf sldNum="0" hdr="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70464" y="470761"/>
            <a:ext cx="21068348" cy="1362584"/>
          </a:xfrm>
        </p:spPr>
        <p:txBody>
          <a:bodyPr/>
          <a:lstStyle/>
          <a:p>
            <a:r>
              <a:rPr lang="en-US"/>
              <a:t>Click to edit Master title style</a:t>
            </a:r>
            <a:endParaRPr lang="en-US" dirty="0"/>
          </a:p>
        </p:txBody>
      </p:sp>
      <p:sp>
        <p:nvSpPr>
          <p:cNvPr id="3" name="Content Placeholder 2"/>
          <p:cNvSpPr>
            <a:spLocks noGrp="1"/>
          </p:cNvSpPr>
          <p:nvPr>
            <p:ph idx="4294967295"/>
          </p:nvPr>
        </p:nvSpPr>
        <p:spPr>
          <a:xfrm>
            <a:off x="1167534" y="2468562"/>
            <a:ext cx="21069300" cy="8821737"/>
          </a:xfrm>
        </p:spPr>
        <p:txBody>
          <a:bodyPr/>
          <a:lstStyle/>
          <a:p>
            <a:r>
              <a:rPr lang="en-US" altLang="en-US" dirty="0">
                <a:latin typeface="Arial" charset="0"/>
                <a:ea typeface="ＭＳ Ｐゴシック" charset="-128"/>
              </a:rPr>
              <a:t>Add Content Here</a:t>
            </a:r>
          </a:p>
          <a:p>
            <a:r>
              <a:rPr lang="en-US" altLang="en-US" dirty="0">
                <a:latin typeface="Arial" charset="0"/>
                <a:ea typeface="ＭＳ Ｐゴシック" charset="-128"/>
              </a:rPr>
              <a:t>And more here</a:t>
            </a:r>
          </a:p>
          <a:p>
            <a:pPr lvl="1"/>
            <a:r>
              <a:rPr lang="en-US" altLang="en-US" dirty="0">
                <a:latin typeface="Arial" charset="0"/>
                <a:ea typeface="ＭＳ Ｐゴシック" charset="-128"/>
              </a:rPr>
              <a:t>And more here</a:t>
            </a:r>
          </a:p>
        </p:txBody>
      </p:sp>
    </p:spTree>
    <p:extLst>
      <p:ext uri="{BB962C8B-B14F-4D97-AF65-F5344CB8AC3E}">
        <p14:creationId xmlns:p14="http://schemas.microsoft.com/office/powerpoint/2010/main" val="1401496648"/>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170464" y="470754"/>
            <a:ext cx="21068348" cy="1362584"/>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170491" y="2466647"/>
            <a:ext cx="10339099" cy="8801699"/>
          </a:xfrm>
        </p:spPr>
        <p:txBody>
          <a:bodyPr/>
          <a:lstStyle>
            <a:lvl1pPr>
              <a:defRPr sz="6900"/>
            </a:lvl1pPr>
            <a:lvl2pPr>
              <a:defRPr sz="5900"/>
            </a:lvl2pPr>
            <a:lvl3pPr>
              <a:defRPr sz="4900"/>
            </a:lvl3pPr>
            <a:lvl4pPr>
              <a:defRPr sz="4400"/>
            </a:lvl4pPr>
            <a:lvl5pPr>
              <a:defRPr sz="4400"/>
            </a:lvl5pPr>
            <a:lvl6pPr>
              <a:defRPr sz="4400"/>
            </a:lvl6pPr>
            <a:lvl7pPr>
              <a:defRPr sz="4400"/>
            </a:lvl7pPr>
            <a:lvl8pPr>
              <a:defRPr sz="4400"/>
            </a:lvl8pPr>
            <a:lvl9pPr>
              <a:defRPr sz="4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4" name="Content Placeholder 3"/>
          <p:cNvSpPr>
            <a:spLocks noGrp="1"/>
          </p:cNvSpPr>
          <p:nvPr>
            <p:ph sz="half" idx="2"/>
          </p:nvPr>
        </p:nvSpPr>
        <p:spPr>
          <a:xfrm>
            <a:off x="11899719" y="2466647"/>
            <a:ext cx="10339099" cy="8801699"/>
          </a:xfrm>
        </p:spPr>
        <p:txBody>
          <a:bodyPr/>
          <a:lstStyle>
            <a:lvl1pPr>
              <a:defRPr sz="6900"/>
            </a:lvl1pPr>
            <a:lvl2pPr>
              <a:defRPr sz="5900"/>
            </a:lvl2pPr>
            <a:lvl3pPr>
              <a:defRPr sz="4900"/>
            </a:lvl3pPr>
            <a:lvl4pPr>
              <a:defRPr sz="4400"/>
            </a:lvl4pPr>
            <a:lvl5pPr>
              <a:defRPr sz="4400"/>
            </a:lvl5pPr>
            <a:lvl6pPr>
              <a:defRPr sz="4400"/>
            </a:lvl6pPr>
            <a:lvl7pPr>
              <a:defRPr sz="4400"/>
            </a:lvl7pPr>
            <a:lvl8pPr>
              <a:defRPr sz="4400"/>
            </a:lvl8pPr>
            <a:lvl9pPr>
              <a:defRPr sz="4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353522640"/>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170464" y="487362"/>
            <a:ext cx="21068348" cy="1362584"/>
          </a:xfrm>
        </p:spPr>
        <p:txBody>
          <a:bodyPr/>
          <a:lstStyle/>
          <a:p>
            <a:r>
              <a:rPr lang="en-US"/>
              <a:t>Click to edit Master title style</a:t>
            </a:r>
            <a:endParaRPr lang="en-US" dirty="0"/>
          </a:p>
        </p:txBody>
      </p:sp>
    </p:spTree>
    <p:extLst>
      <p:ext uri="{BB962C8B-B14F-4D97-AF65-F5344CB8AC3E}">
        <p14:creationId xmlns:p14="http://schemas.microsoft.com/office/powerpoint/2010/main" val="360737809"/>
      </p:ext>
    </p:extLst>
  </p:cSld>
  <p:clrMapOvr>
    <a:masterClrMapping/>
  </p:clrMapOvr>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69988" y="469900"/>
            <a:ext cx="21069300" cy="1365250"/>
          </a:xfrm>
          <a:prstGeom prst="rect">
            <a:avLst/>
          </a:prstGeom>
        </p:spPr>
        <p:txBody>
          <a:bodyPr vert="horz" lIns="224912" tIns="112456" rIns="224912" bIns="112456" rtlCol="0" anchor="b">
            <a:noAutofit/>
          </a:bodyPr>
          <a:lstStyle/>
          <a:p>
            <a:r>
              <a:rPr lang="en-US" dirty="0"/>
              <a:t>Click to edit Master</a:t>
            </a:r>
          </a:p>
        </p:txBody>
      </p:sp>
      <p:sp>
        <p:nvSpPr>
          <p:cNvPr id="1027" name="Text Placeholder 2"/>
          <p:cNvSpPr>
            <a:spLocks noGrp="1"/>
          </p:cNvSpPr>
          <p:nvPr>
            <p:ph type="body" idx="1"/>
          </p:nvPr>
        </p:nvSpPr>
        <p:spPr bwMode="auto">
          <a:xfrm>
            <a:off x="1169988" y="2447925"/>
            <a:ext cx="21069300" cy="7616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224912" tIns="112456" rIns="224912" bIns="112456"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0"/>
            <a:r>
              <a:rPr lang="en-US" altLang="en-US" dirty="0"/>
              <a:t>More Text</a:t>
            </a:r>
          </a:p>
          <a:p>
            <a:pPr lvl="0"/>
            <a:r>
              <a:rPr lang="en-US" altLang="en-US" dirty="0"/>
              <a:t>More text</a:t>
            </a:r>
          </a:p>
        </p:txBody>
      </p:sp>
      <p:cxnSp>
        <p:nvCxnSpPr>
          <p:cNvPr id="6" name="Straight Connector 5"/>
          <p:cNvCxnSpPr/>
          <p:nvPr/>
        </p:nvCxnSpPr>
        <p:spPr>
          <a:xfrm>
            <a:off x="0" y="12258675"/>
            <a:ext cx="23409275" cy="0"/>
          </a:xfrm>
          <a:prstGeom prst="line">
            <a:avLst/>
          </a:prstGeom>
          <a:ln>
            <a:solidFill>
              <a:schemeClr val="bg1">
                <a:lumMod val="50000"/>
              </a:schemeClr>
            </a:solidFill>
          </a:ln>
        </p:spPr>
        <p:style>
          <a:lnRef idx="1">
            <a:schemeClr val="accent6"/>
          </a:lnRef>
          <a:fillRef idx="0">
            <a:schemeClr val="accent6"/>
          </a:fillRef>
          <a:effectRef idx="0">
            <a:schemeClr val="accent6"/>
          </a:effectRef>
          <a:fontRef idx="minor">
            <a:schemeClr val="tx1"/>
          </a:fontRef>
        </p:style>
      </p:cxnSp>
      <p:sp>
        <p:nvSpPr>
          <p:cNvPr id="1029" name="Rectangle 6"/>
          <p:cNvSpPr>
            <a:spLocks noChangeArrowheads="1"/>
          </p:cNvSpPr>
          <p:nvPr/>
        </p:nvSpPr>
        <p:spPr bwMode="auto">
          <a:xfrm>
            <a:off x="13333413" y="12325350"/>
            <a:ext cx="9953625" cy="115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65462" tIns="82731" rIns="165462" bIns="82731">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r" eaLnBrk="1" hangingPunct="1"/>
            <a:r>
              <a:rPr lang="en-US" altLang="en-US" sz="3200" i="1" dirty="0">
                <a:solidFill>
                  <a:srgbClr val="7F7F7F"/>
                </a:solidFill>
              </a:rPr>
              <a:t>© Jeremy Morris</a:t>
            </a:r>
          </a:p>
          <a:p>
            <a:pPr algn="r" eaLnBrk="1" hangingPunct="1"/>
            <a:endParaRPr lang="en-US" altLang="en-US" sz="3200" i="1" dirty="0">
              <a:solidFill>
                <a:srgbClr val="7F7F7F"/>
              </a:solidFill>
            </a:endParaRPr>
          </a:p>
        </p:txBody>
      </p:sp>
      <p:sp>
        <p:nvSpPr>
          <p:cNvPr id="1030" name="Rectangle 8"/>
          <p:cNvSpPr>
            <a:spLocks noChangeArrowheads="1"/>
          </p:cNvSpPr>
          <p:nvPr/>
        </p:nvSpPr>
        <p:spPr bwMode="auto">
          <a:xfrm>
            <a:off x="122237" y="12398375"/>
            <a:ext cx="8000999" cy="659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65462" tIns="82731" rIns="165462" bIns="82731">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3200" i="1" dirty="0">
                <a:solidFill>
                  <a:srgbClr val="7F7F7F"/>
                </a:solidFill>
              </a:rPr>
              <a:t>Operations and Information</a:t>
            </a:r>
            <a:r>
              <a:rPr lang="en-US" altLang="en-US" sz="3200" i="1" baseline="0" dirty="0">
                <a:solidFill>
                  <a:srgbClr val="7F7F7F"/>
                </a:solidFill>
              </a:rPr>
              <a:t> Systems</a:t>
            </a:r>
            <a:endParaRPr lang="en-US" altLang="en-US" sz="3200" i="1" dirty="0">
              <a:solidFill>
                <a:srgbClr val="7F7F7F"/>
              </a:solidFill>
            </a:endParaRPr>
          </a:p>
        </p:txBody>
      </p:sp>
    </p:spTree>
  </p:cSld>
  <p:clrMap bg1="lt1" tx1="dk1" bg2="lt2" tx2="dk2" accent1="accent1" accent2="accent2" accent3="accent3" accent4="accent4" accent5="accent5" accent6="accent6" hlink="hlink" folHlink="folHlink"/>
  <p:sldLayoutIdLst>
    <p:sldLayoutId id="2147484069" r:id="rId1"/>
    <p:sldLayoutId id="2147484066" r:id="rId2"/>
    <p:sldLayoutId id="2147484067" r:id="rId3"/>
    <p:sldLayoutId id="2147484068" r:id="rId4"/>
  </p:sldLayoutIdLst>
  <p:transition/>
  <p:hf sldNum="0" hdr="0"/>
  <p:txStyles>
    <p:titleStyle>
      <a:lvl1pPr algn="l" defTabSz="1120775" rtl="0" eaLnBrk="0" fontAlgn="base" hangingPunct="0">
        <a:spcBef>
          <a:spcPct val="0"/>
        </a:spcBef>
        <a:spcAft>
          <a:spcPct val="0"/>
        </a:spcAft>
        <a:defRPr sz="7200" b="1" kern="1200" cap="all">
          <a:solidFill>
            <a:srgbClr val="4F4F4F"/>
          </a:solidFill>
          <a:latin typeface="Arial"/>
          <a:ea typeface="ＭＳ Ｐゴシック" charset="0"/>
          <a:cs typeface="Arial"/>
        </a:defRPr>
      </a:lvl1pPr>
      <a:lvl2pPr algn="l" defTabSz="1120775" rtl="0" eaLnBrk="0" fontAlgn="base" hangingPunct="0">
        <a:spcBef>
          <a:spcPct val="0"/>
        </a:spcBef>
        <a:spcAft>
          <a:spcPct val="0"/>
        </a:spcAft>
        <a:defRPr sz="8400" b="1">
          <a:solidFill>
            <a:srgbClr val="4F4F4F"/>
          </a:solidFill>
          <a:latin typeface="Arial" charset="0"/>
          <a:ea typeface="ＭＳ Ｐゴシック" charset="0"/>
        </a:defRPr>
      </a:lvl2pPr>
      <a:lvl3pPr algn="l" defTabSz="1120775" rtl="0" eaLnBrk="0" fontAlgn="base" hangingPunct="0">
        <a:spcBef>
          <a:spcPct val="0"/>
        </a:spcBef>
        <a:spcAft>
          <a:spcPct val="0"/>
        </a:spcAft>
        <a:defRPr sz="8400" b="1">
          <a:solidFill>
            <a:srgbClr val="4F4F4F"/>
          </a:solidFill>
          <a:latin typeface="Arial" charset="0"/>
          <a:ea typeface="ＭＳ Ｐゴシック" charset="0"/>
        </a:defRPr>
      </a:lvl3pPr>
      <a:lvl4pPr algn="l" defTabSz="1120775" rtl="0" eaLnBrk="0" fontAlgn="base" hangingPunct="0">
        <a:spcBef>
          <a:spcPct val="0"/>
        </a:spcBef>
        <a:spcAft>
          <a:spcPct val="0"/>
        </a:spcAft>
        <a:defRPr sz="8400" b="1">
          <a:solidFill>
            <a:srgbClr val="4F4F4F"/>
          </a:solidFill>
          <a:latin typeface="Arial" charset="0"/>
          <a:ea typeface="ＭＳ Ｐゴシック" charset="0"/>
        </a:defRPr>
      </a:lvl4pPr>
      <a:lvl5pPr algn="l" defTabSz="1120775" rtl="0" eaLnBrk="0" fontAlgn="base" hangingPunct="0">
        <a:spcBef>
          <a:spcPct val="0"/>
        </a:spcBef>
        <a:spcAft>
          <a:spcPct val="0"/>
        </a:spcAft>
        <a:defRPr sz="8400" b="1">
          <a:solidFill>
            <a:srgbClr val="4F4F4F"/>
          </a:solidFill>
          <a:latin typeface="Arial" charset="0"/>
          <a:ea typeface="ＭＳ Ｐゴシック" charset="0"/>
        </a:defRPr>
      </a:lvl5pPr>
      <a:lvl6pPr marL="1124704" algn="l" defTabSz="1120800" rtl="0" fontAlgn="base">
        <a:spcBef>
          <a:spcPct val="0"/>
        </a:spcBef>
        <a:spcAft>
          <a:spcPct val="0"/>
        </a:spcAft>
        <a:defRPr sz="8400" b="1">
          <a:solidFill>
            <a:srgbClr val="4F4F4F"/>
          </a:solidFill>
          <a:latin typeface="Arial" charset="0"/>
          <a:ea typeface="ＭＳ Ｐゴシック" charset="0"/>
        </a:defRPr>
      </a:lvl6pPr>
      <a:lvl7pPr marL="2249407" algn="l" defTabSz="1120800" rtl="0" fontAlgn="base">
        <a:spcBef>
          <a:spcPct val="0"/>
        </a:spcBef>
        <a:spcAft>
          <a:spcPct val="0"/>
        </a:spcAft>
        <a:defRPr sz="8400" b="1">
          <a:solidFill>
            <a:srgbClr val="4F4F4F"/>
          </a:solidFill>
          <a:latin typeface="Arial" charset="0"/>
          <a:ea typeface="ＭＳ Ｐゴシック" charset="0"/>
        </a:defRPr>
      </a:lvl7pPr>
      <a:lvl8pPr marL="3374111" algn="l" defTabSz="1120800" rtl="0" fontAlgn="base">
        <a:spcBef>
          <a:spcPct val="0"/>
        </a:spcBef>
        <a:spcAft>
          <a:spcPct val="0"/>
        </a:spcAft>
        <a:defRPr sz="8400" b="1">
          <a:solidFill>
            <a:srgbClr val="4F4F4F"/>
          </a:solidFill>
          <a:latin typeface="Arial" charset="0"/>
          <a:ea typeface="ＭＳ Ｐゴシック" charset="0"/>
        </a:defRPr>
      </a:lvl8pPr>
      <a:lvl9pPr marL="4498817" algn="l" defTabSz="1120800" rtl="0" fontAlgn="base">
        <a:spcBef>
          <a:spcPct val="0"/>
        </a:spcBef>
        <a:spcAft>
          <a:spcPct val="0"/>
        </a:spcAft>
        <a:defRPr sz="8400" b="1">
          <a:solidFill>
            <a:srgbClr val="4F4F4F"/>
          </a:solidFill>
          <a:latin typeface="Arial" charset="0"/>
          <a:ea typeface="ＭＳ Ｐゴシック" charset="0"/>
        </a:defRPr>
      </a:lvl9pPr>
    </p:titleStyle>
    <p:bodyStyle>
      <a:lvl1pPr marL="838200" indent="-838200" algn="l" defTabSz="1120775" rtl="0" eaLnBrk="0" fontAlgn="base" hangingPunct="0">
        <a:spcBef>
          <a:spcPct val="20000"/>
        </a:spcBef>
        <a:spcAft>
          <a:spcPct val="0"/>
        </a:spcAft>
        <a:buSzPct val="100000"/>
        <a:buFontTx/>
        <a:buBlip>
          <a:blip r:embed="rId6"/>
        </a:buBlip>
        <a:defRPr sz="6600" kern="1200">
          <a:solidFill>
            <a:srgbClr val="4F4F4F"/>
          </a:solidFill>
          <a:latin typeface="Arial"/>
          <a:ea typeface="ＭＳ Ｐゴシック" charset="0"/>
          <a:cs typeface="Arial"/>
        </a:defRPr>
      </a:lvl1pPr>
      <a:lvl2pPr marL="1981200" indent="-857250" algn="l" defTabSz="1120775" rtl="0" eaLnBrk="0" fontAlgn="base" hangingPunct="0">
        <a:spcBef>
          <a:spcPct val="20000"/>
        </a:spcBef>
        <a:spcAft>
          <a:spcPct val="0"/>
        </a:spcAft>
        <a:buSzPct val="100000"/>
        <a:buFontTx/>
        <a:buBlip>
          <a:blip r:embed="rId6"/>
        </a:buBlip>
        <a:defRPr sz="6000" kern="1200">
          <a:solidFill>
            <a:srgbClr val="4F4F4F"/>
          </a:solidFill>
          <a:latin typeface="Arial"/>
          <a:ea typeface="ＭＳ Ｐゴシック" charset="0"/>
          <a:cs typeface="Arial"/>
        </a:defRPr>
      </a:lvl2pPr>
      <a:lvl3pPr marL="2806700" indent="-557213" algn="l" defTabSz="1120775" rtl="0" eaLnBrk="0" fontAlgn="base" hangingPunct="0">
        <a:spcBef>
          <a:spcPct val="20000"/>
        </a:spcBef>
        <a:spcAft>
          <a:spcPct val="0"/>
        </a:spcAft>
        <a:buSzPct val="100000"/>
        <a:buFontTx/>
        <a:buBlip>
          <a:blip r:embed="rId6"/>
        </a:buBlip>
        <a:defRPr sz="5400" kern="1200">
          <a:solidFill>
            <a:srgbClr val="4F4F4F"/>
          </a:solidFill>
          <a:latin typeface="Arial"/>
          <a:ea typeface="ＭＳ Ｐゴシック" charset="0"/>
          <a:cs typeface="Arial"/>
        </a:defRPr>
      </a:lvl3pPr>
      <a:lvl4pPr marL="3932238" indent="-557213" algn="l" defTabSz="1120775" rtl="0" eaLnBrk="0" fontAlgn="base" hangingPunct="0">
        <a:spcBef>
          <a:spcPct val="20000"/>
        </a:spcBef>
        <a:spcAft>
          <a:spcPct val="0"/>
        </a:spcAft>
        <a:buSzPct val="100000"/>
        <a:buFontTx/>
        <a:buBlip>
          <a:blip r:embed="rId6"/>
        </a:buBlip>
        <a:defRPr sz="4800" kern="1200">
          <a:solidFill>
            <a:srgbClr val="4F4F4F"/>
          </a:solidFill>
          <a:latin typeface="Arial"/>
          <a:ea typeface="ＭＳ Ｐゴシック" charset="0"/>
          <a:cs typeface="Arial"/>
        </a:defRPr>
      </a:lvl4pPr>
      <a:lvl5pPr indent="4498975" algn="l" defTabSz="1120775" rtl="0" eaLnBrk="0" fontAlgn="base" hangingPunct="0">
        <a:spcBef>
          <a:spcPct val="20000"/>
        </a:spcBef>
        <a:spcAft>
          <a:spcPct val="0"/>
        </a:spcAft>
        <a:buSzPct val="100000"/>
        <a:defRPr sz="4900" kern="1200">
          <a:solidFill>
            <a:srgbClr val="4F4F4F"/>
          </a:solidFill>
          <a:latin typeface="Arial"/>
          <a:ea typeface="ＭＳ Ｐゴシック" charset="0"/>
          <a:cs typeface="Arial"/>
        </a:defRPr>
      </a:lvl5pPr>
      <a:lvl6pPr marL="6185068" indent="-562278" algn="l" defTabSz="1124561" rtl="0" eaLnBrk="1" latinLnBrk="0" hangingPunct="1">
        <a:spcBef>
          <a:spcPct val="20000"/>
        </a:spcBef>
        <a:buFont typeface="Arial"/>
        <a:buChar char="•"/>
        <a:defRPr sz="4900" kern="1200">
          <a:solidFill>
            <a:schemeClr val="tx1"/>
          </a:solidFill>
          <a:latin typeface="+mn-lt"/>
          <a:ea typeface="+mn-ea"/>
          <a:cs typeface="+mn-cs"/>
        </a:defRPr>
      </a:lvl6pPr>
      <a:lvl7pPr marL="7309626" indent="-562278" algn="l" defTabSz="1124561" rtl="0" eaLnBrk="1" latinLnBrk="0" hangingPunct="1">
        <a:spcBef>
          <a:spcPct val="20000"/>
        </a:spcBef>
        <a:buFont typeface="Arial"/>
        <a:buChar char="•"/>
        <a:defRPr sz="4900" kern="1200">
          <a:solidFill>
            <a:schemeClr val="tx1"/>
          </a:solidFill>
          <a:latin typeface="+mn-lt"/>
          <a:ea typeface="+mn-ea"/>
          <a:cs typeface="+mn-cs"/>
        </a:defRPr>
      </a:lvl7pPr>
      <a:lvl8pPr marL="8434182" indent="-562278" algn="l" defTabSz="1124561" rtl="0" eaLnBrk="1" latinLnBrk="0" hangingPunct="1">
        <a:spcBef>
          <a:spcPct val="20000"/>
        </a:spcBef>
        <a:buFont typeface="Arial"/>
        <a:buChar char="•"/>
        <a:defRPr sz="4900" kern="1200">
          <a:solidFill>
            <a:schemeClr val="tx1"/>
          </a:solidFill>
          <a:latin typeface="+mn-lt"/>
          <a:ea typeface="+mn-ea"/>
          <a:cs typeface="+mn-cs"/>
        </a:defRPr>
      </a:lvl8pPr>
      <a:lvl9pPr marL="9558740" indent="-562278" algn="l" defTabSz="1124561" rtl="0" eaLnBrk="1" latinLnBrk="0" hangingPunct="1">
        <a:spcBef>
          <a:spcPct val="20000"/>
        </a:spcBef>
        <a:buFont typeface="Arial"/>
        <a:buChar char="•"/>
        <a:defRPr sz="4900" kern="1200">
          <a:solidFill>
            <a:schemeClr val="tx1"/>
          </a:solidFill>
          <a:latin typeface="+mn-lt"/>
          <a:ea typeface="+mn-ea"/>
          <a:cs typeface="+mn-cs"/>
        </a:defRPr>
      </a:lvl9pPr>
    </p:bodyStyle>
    <p:otherStyle>
      <a:defPPr>
        <a:defRPr lang="en-US"/>
      </a:defPPr>
      <a:lvl1pPr marL="0" algn="l" defTabSz="1124561" rtl="0" eaLnBrk="1" latinLnBrk="0" hangingPunct="1">
        <a:defRPr sz="4400" kern="1200">
          <a:solidFill>
            <a:schemeClr val="tx1"/>
          </a:solidFill>
          <a:latin typeface="+mn-lt"/>
          <a:ea typeface="+mn-ea"/>
          <a:cs typeface="+mn-cs"/>
        </a:defRPr>
      </a:lvl1pPr>
      <a:lvl2pPr marL="1124561" algn="l" defTabSz="1124561" rtl="0" eaLnBrk="1" latinLnBrk="0" hangingPunct="1">
        <a:defRPr sz="4400" kern="1200">
          <a:solidFill>
            <a:schemeClr val="tx1"/>
          </a:solidFill>
          <a:latin typeface="+mn-lt"/>
          <a:ea typeface="+mn-ea"/>
          <a:cs typeface="+mn-cs"/>
        </a:defRPr>
      </a:lvl2pPr>
      <a:lvl3pPr marL="2249114" algn="l" defTabSz="1124561" rtl="0" eaLnBrk="1" latinLnBrk="0" hangingPunct="1">
        <a:defRPr sz="4400" kern="1200">
          <a:solidFill>
            <a:schemeClr val="tx1"/>
          </a:solidFill>
          <a:latin typeface="+mn-lt"/>
          <a:ea typeface="+mn-ea"/>
          <a:cs typeface="+mn-cs"/>
        </a:defRPr>
      </a:lvl3pPr>
      <a:lvl4pPr marL="3373673" algn="l" defTabSz="1124561" rtl="0" eaLnBrk="1" latinLnBrk="0" hangingPunct="1">
        <a:defRPr sz="4400" kern="1200">
          <a:solidFill>
            <a:schemeClr val="tx1"/>
          </a:solidFill>
          <a:latin typeface="+mn-lt"/>
          <a:ea typeface="+mn-ea"/>
          <a:cs typeface="+mn-cs"/>
        </a:defRPr>
      </a:lvl4pPr>
      <a:lvl5pPr marL="4498231" algn="l" defTabSz="1124561" rtl="0" eaLnBrk="1" latinLnBrk="0" hangingPunct="1">
        <a:defRPr sz="4400" kern="1200">
          <a:solidFill>
            <a:schemeClr val="tx1"/>
          </a:solidFill>
          <a:latin typeface="+mn-lt"/>
          <a:ea typeface="+mn-ea"/>
          <a:cs typeface="+mn-cs"/>
        </a:defRPr>
      </a:lvl5pPr>
      <a:lvl6pPr marL="5622790" algn="l" defTabSz="1124561" rtl="0" eaLnBrk="1" latinLnBrk="0" hangingPunct="1">
        <a:defRPr sz="4400" kern="1200">
          <a:solidFill>
            <a:schemeClr val="tx1"/>
          </a:solidFill>
          <a:latin typeface="+mn-lt"/>
          <a:ea typeface="+mn-ea"/>
          <a:cs typeface="+mn-cs"/>
        </a:defRPr>
      </a:lvl6pPr>
      <a:lvl7pPr marL="6747346" algn="l" defTabSz="1124561" rtl="0" eaLnBrk="1" latinLnBrk="0" hangingPunct="1">
        <a:defRPr sz="4400" kern="1200">
          <a:solidFill>
            <a:schemeClr val="tx1"/>
          </a:solidFill>
          <a:latin typeface="+mn-lt"/>
          <a:ea typeface="+mn-ea"/>
          <a:cs typeface="+mn-cs"/>
        </a:defRPr>
      </a:lvl7pPr>
      <a:lvl8pPr marL="7871904" algn="l" defTabSz="1124561" rtl="0" eaLnBrk="1" latinLnBrk="0" hangingPunct="1">
        <a:defRPr sz="4400" kern="1200">
          <a:solidFill>
            <a:schemeClr val="tx1"/>
          </a:solidFill>
          <a:latin typeface="+mn-lt"/>
          <a:ea typeface="+mn-ea"/>
          <a:cs typeface="+mn-cs"/>
        </a:defRPr>
      </a:lvl8pPr>
      <a:lvl9pPr marL="8996458" algn="l" defTabSz="1124561" rtl="0" eaLnBrk="1" latinLnBrk="0" hangingPunct="1">
        <a:defRPr sz="4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4.svg"/></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7" name="Text Placeholder 3"/>
          <p:cNvSpPr>
            <a:spLocks noGrp="1"/>
          </p:cNvSpPr>
          <p:nvPr>
            <p:ph type="body" sz="quarter" idx="10"/>
          </p:nvPr>
        </p:nvSpPr>
        <p:spPr>
          <a:xfrm>
            <a:off x="0" y="6986588"/>
            <a:ext cx="23409275" cy="1419225"/>
          </a:xfrm>
        </p:spPr>
        <p:txBody>
          <a:bodyPr/>
          <a:lstStyle/>
          <a:p>
            <a:r>
              <a:rPr lang="en-US" altLang="en-US" dirty="0">
                <a:latin typeface="Arial" charset="0"/>
                <a:ea typeface="ＭＳ Ｐゴシック" charset="-128"/>
              </a:rPr>
              <a:t>Cognitive Load Theory</a:t>
            </a: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C925A6-B4DE-FCC2-3842-B7AD235EF41C}"/>
              </a:ext>
            </a:extLst>
          </p:cNvPr>
          <p:cNvSpPr>
            <a:spLocks noGrp="1"/>
          </p:cNvSpPr>
          <p:nvPr>
            <p:ph type="title"/>
          </p:nvPr>
        </p:nvSpPr>
        <p:spPr/>
        <p:txBody>
          <a:bodyPr/>
          <a:lstStyle/>
          <a:p>
            <a:r>
              <a:rPr lang="en-US" dirty="0"/>
              <a:t>Maximizing germane load</a:t>
            </a:r>
          </a:p>
        </p:txBody>
      </p:sp>
      <p:sp>
        <p:nvSpPr>
          <p:cNvPr id="5" name="Rectangle 4">
            <a:extLst>
              <a:ext uri="{FF2B5EF4-FFF2-40B4-BE49-F238E27FC236}">
                <a16:creationId xmlns:a16="http://schemas.microsoft.com/office/drawing/2014/main" id="{EEAF5BF4-8801-B372-8D25-5F848EEAA185}"/>
              </a:ext>
            </a:extLst>
          </p:cNvPr>
          <p:cNvSpPr/>
          <p:nvPr/>
        </p:nvSpPr>
        <p:spPr>
          <a:xfrm>
            <a:off x="960437" y="2468562"/>
            <a:ext cx="13716000" cy="1828800"/>
          </a:xfrm>
          <a:prstGeom prst="rect">
            <a:avLst/>
          </a:prstGeom>
          <a:solidFill>
            <a:srgbClr val="3C1642"/>
          </a:solidFill>
          <a:ln>
            <a:solidFill>
              <a:schemeClr val="tx1">
                <a:lumMod val="85000"/>
                <a:lumOff val="1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spcAft>
                <a:spcPts val="600"/>
              </a:spcAft>
            </a:pPr>
            <a:r>
              <a:rPr lang="en-US" sz="4800" dirty="0"/>
              <a:t>Your data story might need less than half the evidence you think it does.</a:t>
            </a:r>
          </a:p>
        </p:txBody>
      </p:sp>
      <p:sp>
        <p:nvSpPr>
          <p:cNvPr id="6" name="Rectangle 5">
            <a:extLst>
              <a:ext uri="{FF2B5EF4-FFF2-40B4-BE49-F238E27FC236}">
                <a16:creationId xmlns:a16="http://schemas.microsoft.com/office/drawing/2014/main" id="{BF0DB88E-4738-D57B-7D51-EA7A2E6B9BC7}"/>
              </a:ext>
            </a:extLst>
          </p:cNvPr>
          <p:cNvSpPr/>
          <p:nvPr/>
        </p:nvSpPr>
        <p:spPr>
          <a:xfrm>
            <a:off x="8732837" y="4837397"/>
            <a:ext cx="13716000" cy="1828800"/>
          </a:xfrm>
          <a:prstGeom prst="rect">
            <a:avLst/>
          </a:prstGeom>
          <a:solidFill>
            <a:srgbClr val="3C1642"/>
          </a:solidFill>
          <a:ln>
            <a:solidFill>
              <a:schemeClr val="tx1">
                <a:lumMod val="85000"/>
                <a:lumOff val="1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spcAft>
                <a:spcPts val="600"/>
              </a:spcAft>
            </a:pPr>
            <a:r>
              <a:rPr lang="en-US" sz="4800" dirty="0"/>
              <a:t>As you reduce the noise, the signal will strengthen.</a:t>
            </a:r>
          </a:p>
        </p:txBody>
      </p:sp>
      <p:sp>
        <p:nvSpPr>
          <p:cNvPr id="7" name="Rectangle 6">
            <a:extLst>
              <a:ext uri="{FF2B5EF4-FFF2-40B4-BE49-F238E27FC236}">
                <a16:creationId xmlns:a16="http://schemas.microsoft.com/office/drawing/2014/main" id="{B9FD3A9C-D607-F7A3-9141-DCD5D75DBB61}"/>
              </a:ext>
            </a:extLst>
          </p:cNvPr>
          <p:cNvSpPr/>
          <p:nvPr/>
        </p:nvSpPr>
        <p:spPr>
          <a:xfrm>
            <a:off x="1170464" y="7238775"/>
            <a:ext cx="13716000" cy="1828800"/>
          </a:xfrm>
          <a:prstGeom prst="rect">
            <a:avLst/>
          </a:prstGeom>
          <a:solidFill>
            <a:srgbClr val="3C1642"/>
          </a:solidFill>
          <a:ln>
            <a:solidFill>
              <a:schemeClr val="tx1">
                <a:lumMod val="85000"/>
                <a:lumOff val="1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spcAft>
                <a:spcPts val="600"/>
              </a:spcAft>
            </a:pPr>
            <a:r>
              <a:rPr lang="en-US" sz="4800" dirty="0"/>
              <a:t>All you need is a few reliable, sturdy building blocks of data to form the foundation of a powerful data story.</a:t>
            </a:r>
          </a:p>
        </p:txBody>
      </p:sp>
    </p:spTree>
    <p:extLst>
      <p:ext uri="{BB962C8B-B14F-4D97-AF65-F5344CB8AC3E}">
        <p14:creationId xmlns:p14="http://schemas.microsoft.com/office/powerpoint/2010/main" val="1031147705"/>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D062DC63-AE25-1E6B-E7A8-24C5E203DF0E}"/>
              </a:ext>
            </a:extLst>
          </p:cNvPr>
          <p:cNvGrpSpPr/>
          <p:nvPr/>
        </p:nvGrpSpPr>
        <p:grpSpPr>
          <a:xfrm>
            <a:off x="3200401" y="1183734"/>
            <a:ext cx="15621000" cy="10799255"/>
            <a:chOff x="3025774" y="1829308"/>
            <a:chExt cx="15621000" cy="10799255"/>
          </a:xfrm>
          <a:blipFill dpi="0" rotWithShape="1">
            <a:blip r:embed="rId2"/>
            <a:srcRect/>
            <a:stretch>
              <a:fillRect/>
            </a:stretch>
          </a:blipFill>
        </p:grpSpPr>
        <p:sp>
          <p:nvSpPr>
            <p:cNvPr id="4" name="Rounded Rectangle 3">
              <a:extLst>
                <a:ext uri="{FF2B5EF4-FFF2-40B4-BE49-F238E27FC236}">
                  <a16:creationId xmlns:a16="http://schemas.microsoft.com/office/drawing/2014/main" id="{B13054DF-6135-F60E-AF8C-46013AAEE1F9}"/>
                </a:ext>
              </a:extLst>
            </p:cNvPr>
            <p:cNvSpPr/>
            <p:nvPr/>
          </p:nvSpPr>
          <p:spPr>
            <a:xfrm>
              <a:off x="3025774" y="1858962"/>
              <a:ext cx="1562100" cy="7848600"/>
            </a:xfrm>
            <a:prstGeom prst="roundRect">
              <a:avLst>
                <a:gd name="adj" fmla="val 50000"/>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ounded Rectangle 4">
              <a:extLst>
                <a:ext uri="{FF2B5EF4-FFF2-40B4-BE49-F238E27FC236}">
                  <a16:creationId xmlns:a16="http://schemas.microsoft.com/office/drawing/2014/main" id="{8F5476BF-84B8-2A56-3E4E-00647DAFB1F1}"/>
                </a:ext>
              </a:extLst>
            </p:cNvPr>
            <p:cNvSpPr/>
            <p:nvPr/>
          </p:nvSpPr>
          <p:spPr>
            <a:xfrm>
              <a:off x="4587874" y="2766903"/>
              <a:ext cx="1562100" cy="7848600"/>
            </a:xfrm>
            <a:prstGeom prst="roundRect">
              <a:avLst>
                <a:gd name="adj" fmla="val 50000"/>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6DB1CFAE-A9F1-1F39-4C63-ADB71C968EA7}"/>
                </a:ext>
              </a:extLst>
            </p:cNvPr>
            <p:cNvSpPr/>
            <p:nvPr/>
          </p:nvSpPr>
          <p:spPr>
            <a:xfrm>
              <a:off x="6149974" y="3654206"/>
              <a:ext cx="1562100" cy="7848600"/>
            </a:xfrm>
            <a:prstGeom prst="roundRect">
              <a:avLst>
                <a:gd name="adj" fmla="val 50000"/>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35D95FBD-40FE-8C89-4CD5-DA1E4A639F1E}"/>
                </a:ext>
              </a:extLst>
            </p:cNvPr>
            <p:cNvSpPr/>
            <p:nvPr/>
          </p:nvSpPr>
          <p:spPr>
            <a:xfrm>
              <a:off x="7712074" y="4541509"/>
              <a:ext cx="1562100" cy="7848600"/>
            </a:xfrm>
            <a:prstGeom prst="roundRect">
              <a:avLst>
                <a:gd name="adj" fmla="val 50000"/>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9E85AB32-DD36-4820-ED99-9FF4F01925BC}"/>
                </a:ext>
              </a:extLst>
            </p:cNvPr>
            <p:cNvSpPr/>
            <p:nvPr/>
          </p:nvSpPr>
          <p:spPr>
            <a:xfrm>
              <a:off x="9274174" y="3654206"/>
              <a:ext cx="1562100" cy="7848600"/>
            </a:xfrm>
            <a:prstGeom prst="roundRect">
              <a:avLst>
                <a:gd name="adj" fmla="val 50000"/>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03AD9861-3714-0B1C-A86A-F7CF3126DDB3}"/>
                </a:ext>
              </a:extLst>
            </p:cNvPr>
            <p:cNvSpPr/>
            <p:nvPr/>
          </p:nvSpPr>
          <p:spPr>
            <a:xfrm>
              <a:off x="10836274" y="2766903"/>
              <a:ext cx="1562100" cy="7848600"/>
            </a:xfrm>
            <a:prstGeom prst="roundRect">
              <a:avLst>
                <a:gd name="adj" fmla="val 50000"/>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ounded Rectangle 9">
              <a:extLst>
                <a:ext uri="{FF2B5EF4-FFF2-40B4-BE49-F238E27FC236}">
                  <a16:creationId xmlns:a16="http://schemas.microsoft.com/office/drawing/2014/main" id="{0567F2DD-CDFA-FD50-3B65-CB1221388712}"/>
                </a:ext>
              </a:extLst>
            </p:cNvPr>
            <p:cNvSpPr/>
            <p:nvPr/>
          </p:nvSpPr>
          <p:spPr>
            <a:xfrm>
              <a:off x="12398374" y="1829308"/>
              <a:ext cx="1562100" cy="7848600"/>
            </a:xfrm>
            <a:prstGeom prst="roundRect">
              <a:avLst>
                <a:gd name="adj" fmla="val 50000"/>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3FCE0605-96C0-6BDC-0795-D129145DCDE2}"/>
                </a:ext>
              </a:extLst>
            </p:cNvPr>
            <p:cNvSpPr/>
            <p:nvPr/>
          </p:nvSpPr>
          <p:spPr>
            <a:xfrm>
              <a:off x="13960474" y="2766903"/>
              <a:ext cx="1562100" cy="7848600"/>
            </a:xfrm>
            <a:prstGeom prst="roundRect">
              <a:avLst>
                <a:gd name="adj" fmla="val 50000"/>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ounded Rectangle 11">
              <a:extLst>
                <a:ext uri="{FF2B5EF4-FFF2-40B4-BE49-F238E27FC236}">
                  <a16:creationId xmlns:a16="http://schemas.microsoft.com/office/drawing/2014/main" id="{4E98C83A-2D95-D08B-C9DC-C11C7DFB6898}"/>
                </a:ext>
              </a:extLst>
            </p:cNvPr>
            <p:cNvSpPr/>
            <p:nvPr/>
          </p:nvSpPr>
          <p:spPr>
            <a:xfrm>
              <a:off x="15522574" y="3739422"/>
              <a:ext cx="1562100" cy="7848600"/>
            </a:xfrm>
            <a:prstGeom prst="roundRect">
              <a:avLst>
                <a:gd name="adj" fmla="val 50000"/>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ounded Rectangle 12">
              <a:extLst>
                <a:ext uri="{FF2B5EF4-FFF2-40B4-BE49-F238E27FC236}">
                  <a16:creationId xmlns:a16="http://schemas.microsoft.com/office/drawing/2014/main" id="{9B233197-2D58-9A69-67A1-A0AE55DD0C32}"/>
                </a:ext>
              </a:extLst>
            </p:cNvPr>
            <p:cNvSpPr/>
            <p:nvPr/>
          </p:nvSpPr>
          <p:spPr>
            <a:xfrm>
              <a:off x="17084674" y="4779963"/>
              <a:ext cx="1562100" cy="7848600"/>
            </a:xfrm>
            <a:prstGeom prst="roundRect">
              <a:avLst>
                <a:gd name="adj" fmla="val 50000"/>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 name="TextBox 2">
            <a:extLst>
              <a:ext uri="{FF2B5EF4-FFF2-40B4-BE49-F238E27FC236}">
                <a16:creationId xmlns:a16="http://schemas.microsoft.com/office/drawing/2014/main" id="{AB65CBAC-4E7F-8344-1EE5-80DBB5CD18B7}"/>
              </a:ext>
            </a:extLst>
          </p:cNvPr>
          <p:cNvSpPr txBox="1"/>
          <p:nvPr/>
        </p:nvSpPr>
        <p:spPr>
          <a:xfrm>
            <a:off x="3200402" y="5475366"/>
            <a:ext cx="15620999" cy="2215991"/>
          </a:xfrm>
          <a:prstGeom prst="rect">
            <a:avLst/>
          </a:prstGeom>
          <a:noFill/>
        </p:spPr>
        <p:txBody>
          <a:bodyPr wrap="square" rtlCol="0">
            <a:spAutoFit/>
          </a:bodyPr>
          <a:lstStyle/>
          <a:p>
            <a:pPr algn="ctr"/>
            <a:r>
              <a:rPr lang="en-US" sz="13800" b="1" dirty="0">
                <a:solidFill>
                  <a:schemeClr val="tx1">
                    <a:lumMod val="85000"/>
                    <a:lumOff val="15000"/>
                  </a:schemeClr>
                </a:solidFill>
              </a:rPr>
              <a:t>Clutter</a:t>
            </a:r>
          </a:p>
        </p:txBody>
      </p:sp>
    </p:spTree>
    <p:extLst>
      <p:ext uri="{BB962C8B-B14F-4D97-AF65-F5344CB8AC3E}">
        <p14:creationId xmlns:p14="http://schemas.microsoft.com/office/powerpoint/2010/main" val="2157920072"/>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6D392FBC-0C73-1401-36CA-EB5F6685BFA6}"/>
              </a:ext>
            </a:extLst>
          </p:cNvPr>
          <p:cNvSpPr/>
          <p:nvPr/>
        </p:nvSpPr>
        <p:spPr>
          <a:xfrm>
            <a:off x="2332037" y="3382962"/>
            <a:ext cx="18135600" cy="8153400"/>
          </a:xfrm>
          <a:prstGeom prst="roundRect">
            <a:avLst>
              <a:gd name="adj" fmla="val 4918"/>
            </a:avLst>
          </a:prstGeom>
          <a:solidFill>
            <a:srgbClr val="5BC0BE"/>
          </a:solidFill>
          <a:ln>
            <a:solidFill>
              <a:schemeClr val="tx1">
                <a:lumMod val="85000"/>
                <a:lumOff val="1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16193D3-F2FC-3C67-32D2-971E60FDEC9E}"/>
              </a:ext>
            </a:extLst>
          </p:cNvPr>
          <p:cNvSpPr>
            <a:spLocks noGrp="1"/>
          </p:cNvSpPr>
          <p:nvPr>
            <p:ph type="title"/>
          </p:nvPr>
        </p:nvSpPr>
        <p:spPr/>
        <p:txBody>
          <a:bodyPr/>
          <a:lstStyle/>
          <a:p>
            <a:r>
              <a:rPr lang="en-US" dirty="0"/>
              <a:t>clutter</a:t>
            </a:r>
          </a:p>
        </p:txBody>
      </p:sp>
      <p:sp>
        <p:nvSpPr>
          <p:cNvPr id="3" name="TextBox 2">
            <a:extLst>
              <a:ext uri="{FF2B5EF4-FFF2-40B4-BE49-F238E27FC236}">
                <a16:creationId xmlns:a16="http://schemas.microsoft.com/office/drawing/2014/main" id="{DA152094-E95C-27DC-E33F-EF8E20F2BD5B}"/>
              </a:ext>
            </a:extLst>
          </p:cNvPr>
          <p:cNvSpPr txBox="1"/>
          <p:nvPr/>
        </p:nvSpPr>
        <p:spPr>
          <a:xfrm>
            <a:off x="1341437" y="1849946"/>
            <a:ext cx="18135600" cy="707886"/>
          </a:xfrm>
          <a:prstGeom prst="rect">
            <a:avLst/>
          </a:prstGeom>
          <a:noFill/>
        </p:spPr>
        <p:txBody>
          <a:bodyPr wrap="square" rtlCol="0">
            <a:spAutoFit/>
          </a:bodyPr>
          <a:lstStyle/>
          <a:p>
            <a:r>
              <a:rPr lang="en-US" sz="4000" dirty="0"/>
              <a:t>Visual elements that take up space but don’t increase understanding</a:t>
            </a:r>
          </a:p>
        </p:txBody>
      </p:sp>
      <p:grpSp>
        <p:nvGrpSpPr>
          <p:cNvPr id="4" name="Group 3">
            <a:extLst>
              <a:ext uri="{FF2B5EF4-FFF2-40B4-BE49-F238E27FC236}">
                <a16:creationId xmlns:a16="http://schemas.microsoft.com/office/drawing/2014/main" id="{08712FA7-EA78-29AA-122E-DDC86D18BEBA}"/>
              </a:ext>
            </a:extLst>
          </p:cNvPr>
          <p:cNvGrpSpPr/>
          <p:nvPr/>
        </p:nvGrpSpPr>
        <p:grpSpPr>
          <a:xfrm>
            <a:off x="3832807" y="6773862"/>
            <a:ext cx="12420600" cy="2057400"/>
            <a:chOff x="989813" y="3394952"/>
            <a:chExt cx="4942787" cy="2057400"/>
          </a:xfrm>
        </p:grpSpPr>
        <p:sp>
          <p:nvSpPr>
            <p:cNvPr id="5" name="TextBox 4">
              <a:extLst>
                <a:ext uri="{FF2B5EF4-FFF2-40B4-BE49-F238E27FC236}">
                  <a16:creationId xmlns:a16="http://schemas.microsoft.com/office/drawing/2014/main" id="{B69D04B1-491B-9A8E-B003-5A51C20A9D4A}"/>
                </a:ext>
              </a:extLst>
            </p:cNvPr>
            <p:cNvSpPr txBox="1"/>
            <p:nvPr/>
          </p:nvSpPr>
          <p:spPr>
            <a:xfrm>
              <a:off x="3011076" y="3394952"/>
              <a:ext cx="2290714" cy="707886"/>
            </a:xfrm>
            <a:prstGeom prst="rect">
              <a:avLst/>
            </a:prstGeom>
            <a:noFill/>
          </p:spPr>
          <p:txBody>
            <a:bodyPr wrap="square" rtlCol="0">
              <a:spAutoFit/>
            </a:bodyPr>
            <a:lstStyle/>
            <a:p>
              <a:pPr algn="ctr"/>
              <a:r>
                <a:rPr lang="en-US" sz="4000" dirty="0"/>
                <a:t>Data-ink</a:t>
              </a:r>
            </a:p>
          </p:txBody>
        </p:sp>
        <p:sp>
          <p:nvSpPr>
            <p:cNvPr id="6" name="TextBox 5">
              <a:extLst>
                <a:ext uri="{FF2B5EF4-FFF2-40B4-BE49-F238E27FC236}">
                  <a16:creationId xmlns:a16="http://schemas.microsoft.com/office/drawing/2014/main" id="{16AFEB36-C3D8-AE92-66AB-B45AC75B08D7}"/>
                </a:ext>
              </a:extLst>
            </p:cNvPr>
            <p:cNvSpPr txBox="1"/>
            <p:nvPr/>
          </p:nvSpPr>
          <p:spPr>
            <a:xfrm>
              <a:off x="2380266" y="4128913"/>
              <a:ext cx="3552334" cy="1323439"/>
            </a:xfrm>
            <a:prstGeom prst="rect">
              <a:avLst/>
            </a:prstGeom>
            <a:noFill/>
          </p:spPr>
          <p:txBody>
            <a:bodyPr wrap="square" rtlCol="0">
              <a:spAutoFit/>
            </a:bodyPr>
            <a:lstStyle/>
            <a:p>
              <a:pPr algn="ctr"/>
              <a:r>
                <a:rPr lang="en-US" sz="4000" dirty="0"/>
                <a:t>Total ink used to print the graphic</a:t>
              </a:r>
            </a:p>
          </p:txBody>
        </p:sp>
        <p:cxnSp>
          <p:nvCxnSpPr>
            <p:cNvPr id="7" name="Straight Connector 6">
              <a:extLst>
                <a:ext uri="{FF2B5EF4-FFF2-40B4-BE49-F238E27FC236}">
                  <a16:creationId xmlns:a16="http://schemas.microsoft.com/office/drawing/2014/main" id="{4A748BC6-1DEF-E2D1-44C0-EA06C5EE63D6}"/>
                </a:ext>
              </a:extLst>
            </p:cNvPr>
            <p:cNvCxnSpPr/>
            <p:nvPr/>
          </p:nvCxnSpPr>
          <p:spPr>
            <a:xfrm>
              <a:off x="2620651" y="4080752"/>
              <a:ext cx="3073137" cy="0"/>
            </a:xfrm>
            <a:prstGeom prst="line">
              <a:avLst/>
            </a:prstGeom>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C706791E-0B32-E493-36A3-0BF08C82D16B}"/>
                </a:ext>
              </a:extLst>
            </p:cNvPr>
            <p:cNvSpPr txBox="1"/>
            <p:nvPr/>
          </p:nvSpPr>
          <p:spPr>
            <a:xfrm>
              <a:off x="989813" y="3678515"/>
              <a:ext cx="1640265" cy="1323439"/>
            </a:xfrm>
            <a:prstGeom prst="rect">
              <a:avLst/>
            </a:prstGeom>
            <a:noFill/>
          </p:spPr>
          <p:txBody>
            <a:bodyPr wrap="square" rtlCol="0">
              <a:spAutoFit/>
            </a:bodyPr>
            <a:lstStyle/>
            <a:p>
              <a:r>
                <a:rPr lang="en-US" sz="4000"/>
                <a:t>Data-ink ratio =</a:t>
              </a:r>
            </a:p>
          </p:txBody>
        </p:sp>
      </p:grpSp>
      <p:sp>
        <p:nvSpPr>
          <p:cNvPr id="9" name="TextBox 8">
            <a:extLst>
              <a:ext uri="{FF2B5EF4-FFF2-40B4-BE49-F238E27FC236}">
                <a16:creationId xmlns:a16="http://schemas.microsoft.com/office/drawing/2014/main" id="{F3F482A6-F756-8CFB-0451-1BDE8CB3D7CB}"/>
              </a:ext>
            </a:extLst>
          </p:cNvPr>
          <p:cNvSpPr txBox="1"/>
          <p:nvPr/>
        </p:nvSpPr>
        <p:spPr>
          <a:xfrm>
            <a:off x="3291015" y="4103951"/>
            <a:ext cx="16002000" cy="1938992"/>
          </a:xfrm>
          <a:prstGeom prst="rect">
            <a:avLst/>
          </a:prstGeom>
          <a:noFill/>
        </p:spPr>
        <p:txBody>
          <a:bodyPr wrap="square" rtlCol="0">
            <a:spAutoFit/>
          </a:bodyPr>
          <a:lstStyle/>
          <a:p>
            <a:r>
              <a:rPr lang="en-US" sz="4000" dirty="0"/>
              <a:t>One way to think about this is the data-ink or signal-to-noise ratio</a:t>
            </a:r>
          </a:p>
          <a:p>
            <a:endParaRPr lang="en-US" sz="4000" dirty="0"/>
          </a:p>
          <a:p>
            <a:r>
              <a:rPr lang="en-US" sz="4000" dirty="0"/>
              <a:t>Data Ink = any element (or “ink”) used to present data</a:t>
            </a:r>
          </a:p>
        </p:txBody>
      </p:sp>
      <p:sp>
        <p:nvSpPr>
          <p:cNvPr id="10" name="TextBox 9">
            <a:extLst>
              <a:ext uri="{FF2B5EF4-FFF2-40B4-BE49-F238E27FC236}">
                <a16:creationId xmlns:a16="http://schemas.microsoft.com/office/drawing/2014/main" id="{06AE64F6-F5AC-43BE-A9FB-CB642F6C3DE1}"/>
              </a:ext>
            </a:extLst>
          </p:cNvPr>
          <p:cNvSpPr txBox="1"/>
          <p:nvPr/>
        </p:nvSpPr>
        <p:spPr>
          <a:xfrm>
            <a:off x="3291015" y="8964327"/>
            <a:ext cx="16002000" cy="1323439"/>
          </a:xfrm>
          <a:prstGeom prst="rect">
            <a:avLst/>
          </a:prstGeom>
          <a:noFill/>
        </p:spPr>
        <p:txBody>
          <a:bodyPr wrap="square" rtlCol="0">
            <a:spAutoFit/>
          </a:bodyPr>
          <a:lstStyle/>
          <a:p>
            <a:r>
              <a:rPr lang="en-US" sz="4000" dirty="0"/>
              <a:t>Represents the proportion of the graphic dedicated to the non-redundant display of information</a:t>
            </a:r>
          </a:p>
        </p:txBody>
      </p:sp>
    </p:spTree>
    <p:extLst>
      <p:ext uri="{BB962C8B-B14F-4D97-AF65-F5344CB8AC3E}">
        <p14:creationId xmlns:p14="http://schemas.microsoft.com/office/powerpoint/2010/main" val="613788615"/>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E9AADD6-3F43-524F-A258-73CFE6D65A03}"/>
              </a:ext>
            </a:extLst>
          </p:cNvPr>
          <p:cNvSpPr>
            <a:spLocks noGrp="1"/>
          </p:cNvSpPr>
          <p:nvPr>
            <p:ph type="title"/>
          </p:nvPr>
        </p:nvSpPr>
        <p:spPr/>
        <p:txBody>
          <a:bodyPr/>
          <a:lstStyle/>
          <a:p>
            <a:r>
              <a:rPr lang="en-US" dirty="0"/>
              <a:t>Data ink example</a:t>
            </a:r>
          </a:p>
        </p:txBody>
      </p:sp>
      <p:sp>
        <p:nvSpPr>
          <p:cNvPr id="2" name="Slide Number Placeholder 1">
            <a:extLst>
              <a:ext uri="{FF2B5EF4-FFF2-40B4-BE49-F238E27FC236}">
                <a16:creationId xmlns:a16="http://schemas.microsoft.com/office/drawing/2014/main" id="{E601AF3D-AA63-E94A-9361-633DAD0AD2BD}"/>
              </a:ext>
            </a:extLst>
          </p:cNvPr>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B865C6C0-BAA3-C04F-B318-568435D2B337}" type="slidenum">
              <a:rPr lang="en-US" smtClean="0"/>
              <a:pPr/>
              <a:t>13</a:t>
            </a:fld>
            <a:endParaRPr lang="en-US" dirty="0"/>
          </a:p>
        </p:txBody>
      </p:sp>
      <p:pic>
        <p:nvPicPr>
          <p:cNvPr id="3" name="Picture 2">
            <a:extLst>
              <a:ext uri="{FF2B5EF4-FFF2-40B4-BE49-F238E27FC236}">
                <a16:creationId xmlns:a16="http://schemas.microsoft.com/office/drawing/2014/main" id="{DF267188-25ED-2D40-B184-88E27AEE15EF}"/>
              </a:ext>
            </a:extLst>
          </p:cNvPr>
          <p:cNvPicPr>
            <a:picLocks noChangeAspect="1"/>
          </p:cNvPicPr>
          <p:nvPr/>
        </p:nvPicPr>
        <p:blipFill>
          <a:blip r:embed="rId2"/>
          <a:stretch>
            <a:fillRect/>
          </a:stretch>
        </p:blipFill>
        <p:spPr>
          <a:xfrm>
            <a:off x="3416274" y="4877591"/>
            <a:ext cx="7558675" cy="4779034"/>
          </a:xfrm>
          <a:prstGeom prst="rect">
            <a:avLst/>
          </a:prstGeom>
        </p:spPr>
      </p:pic>
      <p:pic>
        <p:nvPicPr>
          <p:cNvPr id="4" name="Picture 3">
            <a:extLst>
              <a:ext uri="{FF2B5EF4-FFF2-40B4-BE49-F238E27FC236}">
                <a16:creationId xmlns:a16="http://schemas.microsoft.com/office/drawing/2014/main" id="{36E333A1-233A-5E46-B063-83A43D67F9A1}"/>
              </a:ext>
            </a:extLst>
          </p:cNvPr>
          <p:cNvPicPr>
            <a:picLocks noChangeAspect="1"/>
          </p:cNvPicPr>
          <p:nvPr/>
        </p:nvPicPr>
        <p:blipFill>
          <a:blip r:embed="rId3"/>
          <a:stretch>
            <a:fillRect/>
          </a:stretch>
        </p:blipFill>
        <p:spPr>
          <a:xfrm>
            <a:off x="12034834" y="4841017"/>
            <a:ext cx="7729355" cy="4852182"/>
          </a:xfrm>
          <a:prstGeom prst="rect">
            <a:avLst/>
          </a:prstGeom>
        </p:spPr>
      </p:pic>
      <p:sp>
        <p:nvSpPr>
          <p:cNvPr id="6" name="TextBox 5">
            <a:extLst>
              <a:ext uri="{FF2B5EF4-FFF2-40B4-BE49-F238E27FC236}">
                <a16:creationId xmlns:a16="http://schemas.microsoft.com/office/drawing/2014/main" id="{E670DF1B-7BC0-5044-A63D-EB48C27690DE}"/>
              </a:ext>
            </a:extLst>
          </p:cNvPr>
          <p:cNvSpPr txBox="1"/>
          <p:nvPr/>
        </p:nvSpPr>
        <p:spPr>
          <a:xfrm>
            <a:off x="4566887" y="3695924"/>
            <a:ext cx="5257449" cy="801438"/>
          </a:xfrm>
          <a:prstGeom prst="rect">
            <a:avLst/>
          </a:prstGeom>
          <a:noFill/>
        </p:spPr>
        <p:txBody>
          <a:bodyPr wrap="square" rtlCol="0">
            <a:spAutoFit/>
          </a:bodyPr>
          <a:lstStyle/>
          <a:p>
            <a:pPr algn="ctr"/>
            <a:r>
              <a:rPr lang="en-US" sz="4608" dirty="0"/>
              <a:t>Low data-ink ratio</a:t>
            </a:r>
          </a:p>
        </p:txBody>
      </p:sp>
      <p:sp>
        <p:nvSpPr>
          <p:cNvPr id="7" name="TextBox 6">
            <a:extLst>
              <a:ext uri="{FF2B5EF4-FFF2-40B4-BE49-F238E27FC236}">
                <a16:creationId xmlns:a16="http://schemas.microsoft.com/office/drawing/2014/main" id="{A5786E46-37E6-C144-907C-E4EF072FD75C}"/>
              </a:ext>
            </a:extLst>
          </p:cNvPr>
          <p:cNvSpPr txBox="1"/>
          <p:nvPr/>
        </p:nvSpPr>
        <p:spPr>
          <a:xfrm>
            <a:off x="13270787" y="3695922"/>
            <a:ext cx="5257449" cy="801438"/>
          </a:xfrm>
          <a:prstGeom prst="rect">
            <a:avLst/>
          </a:prstGeom>
          <a:noFill/>
        </p:spPr>
        <p:txBody>
          <a:bodyPr wrap="square" rtlCol="0">
            <a:spAutoFit/>
          </a:bodyPr>
          <a:lstStyle/>
          <a:p>
            <a:pPr algn="ctr"/>
            <a:r>
              <a:rPr lang="en-US" sz="4608" dirty="0"/>
              <a:t>High data-ink ratio</a:t>
            </a:r>
          </a:p>
        </p:txBody>
      </p:sp>
    </p:spTree>
    <p:extLst>
      <p:ext uri="{BB962C8B-B14F-4D97-AF65-F5344CB8AC3E}">
        <p14:creationId xmlns:p14="http://schemas.microsoft.com/office/powerpoint/2010/main" val="1468225320"/>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1161F4-070A-6145-82C9-A3C36B710375}"/>
              </a:ext>
            </a:extLst>
          </p:cNvPr>
          <p:cNvSpPr>
            <a:spLocks noGrp="1"/>
          </p:cNvSpPr>
          <p:nvPr>
            <p:ph type="title"/>
          </p:nvPr>
        </p:nvSpPr>
        <p:spPr/>
        <p:txBody>
          <a:bodyPr/>
          <a:lstStyle/>
          <a:p>
            <a:r>
              <a:rPr lang="en-US" dirty="0"/>
              <a:t>Default chart using </a:t>
            </a:r>
            <a:r>
              <a:rPr lang="en-US" dirty="0" err="1"/>
              <a:t>ggplot</a:t>
            </a:r>
            <a:endParaRPr lang="en-US" dirty="0"/>
          </a:p>
        </p:txBody>
      </p:sp>
      <p:sp>
        <p:nvSpPr>
          <p:cNvPr id="3" name="Slide Number Placeholder 2">
            <a:extLst>
              <a:ext uri="{FF2B5EF4-FFF2-40B4-BE49-F238E27FC236}">
                <a16:creationId xmlns:a16="http://schemas.microsoft.com/office/drawing/2014/main" id="{0E0DA7CE-B75F-214F-A2A6-2FE99A55C41B}"/>
              </a:ext>
            </a:extLst>
          </p:cNvPr>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B865C6C0-BAA3-C04F-B318-568435D2B337}" type="slidenum">
              <a:rPr lang="en-US" smtClean="0"/>
              <a:pPr/>
              <a:t>14</a:t>
            </a:fld>
            <a:endParaRPr lang="en-US" dirty="0"/>
          </a:p>
        </p:txBody>
      </p:sp>
      <p:pic>
        <p:nvPicPr>
          <p:cNvPr id="6" name="Picture 5">
            <a:extLst>
              <a:ext uri="{FF2B5EF4-FFF2-40B4-BE49-F238E27FC236}">
                <a16:creationId xmlns:a16="http://schemas.microsoft.com/office/drawing/2014/main" id="{3770668A-92CA-8EF6-D1E8-B2AF5BF7731E}"/>
              </a:ext>
            </a:extLst>
          </p:cNvPr>
          <p:cNvPicPr>
            <a:picLocks noChangeAspect="1"/>
          </p:cNvPicPr>
          <p:nvPr/>
        </p:nvPicPr>
        <p:blipFill>
          <a:blip r:embed="rId2"/>
          <a:stretch>
            <a:fillRect/>
          </a:stretch>
        </p:blipFill>
        <p:spPr>
          <a:xfrm>
            <a:off x="4243493" y="3732096"/>
            <a:ext cx="14922288" cy="7461144"/>
          </a:xfrm>
          <a:prstGeom prst="rect">
            <a:avLst/>
          </a:prstGeom>
        </p:spPr>
      </p:pic>
    </p:spTree>
    <p:extLst>
      <p:ext uri="{BB962C8B-B14F-4D97-AF65-F5344CB8AC3E}">
        <p14:creationId xmlns:p14="http://schemas.microsoft.com/office/powerpoint/2010/main" val="3445965141"/>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A37A0-07A7-A94A-9286-16A9FCFF83F9}"/>
              </a:ext>
            </a:extLst>
          </p:cNvPr>
          <p:cNvSpPr>
            <a:spLocks noGrp="1"/>
          </p:cNvSpPr>
          <p:nvPr>
            <p:ph type="title"/>
          </p:nvPr>
        </p:nvSpPr>
        <p:spPr/>
        <p:txBody>
          <a:bodyPr/>
          <a:lstStyle/>
          <a:p>
            <a:r>
              <a:rPr lang="en-US" dirty="0"/>
              <a:t>Apply a theme (better)</a:t>
            </a:r>
          </a:p>
        </p:txBody>
      </p:sp>
      <p:sp>
        <p:nvSpPr>
          <p:cNvPr id="3" name="Slide Number Placeholder 2">
            <a:extLst>
              <a:ext uri="{FF2B5EF4-FFF2-40B4-BE49-F238E27FC236}">
                <a16:creationId xmlns:a16="http://schemas.microsoft.com/office/drawing/2014/main" id="{28F72B9F-377B-D747-9A5C-FBFB84C33B7C}"/>
              </a:ext>
            </a:extLst>
          </p:cNvPr>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B865C6C0-BAA3-C04F-B318-568435D2B337}" type="slidenum">
              <a:rPr lang="en-US" smtClean="0"/>
              <a:pPr/>
              <a:t>15</a:t>
            </a:fld>
            <a:endParaRPr lang="en-US" dirty="0"/>
          </a:p>
        </p:txBody>
      </p:sp>
      <p:pic>
        <p:nvPicPr>
          <p:cNvPr id="5" name="Picture 4">
            <a:extLst>
              <a:ext uri="{FF2B5EF4-FFF2-40B4-BE49-F238E27FC236}">
                <a16:creationId xmlns:a16="http://schemas.microsoft.com/office/drawing/2014/main" id="{08BD1CDF-CDB2-7F62-BE2A-0A6D8C3062DF}"/>
              </a:ext>
            </a:extLst>
          </p:cNvPr>
          <p:cNvPicPr>
            <a:picLocks noChangeAspect="1"/>
          </p:cNvPicPr>
          <p:nvPr/>
        </p:nvPicPr>
        <p:blipFill>
          <a:blip r:embed="rId2"/>
          <a:stretch>
            <a:fillRect/>
          </a:stretch>
        </p:blipFill>
        <p:spPr>
          <a:xfrm>
            <a:off x="4243493" y="3732096"/>
            <a:ext cx="14922288" cy="7461144"/>
          </a:xfrm>
          <a:prstGeom prst="rect">
            <a:avLst/>
          </a:prstGeom>
        </p:spPr>
      </p:pic>
    </p:spTree>
    <p:extLst>
      <p:ext uri="{BB962C8B-B14F-4D97-AF65-F5344CB8AC3E}">
        <p14:creationId xmlns:p14="http://schemas.microsoft.com/office/powerpoint/2010/main" val="965610752"/>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59153B-1A97-B445-B5E8-DF1EC89F25D6}"/>
              </a:ext>
            </a:extLst>
          </p:cNvPr>
          <p:cNvSpPr>
            <a:spLocks noGrp="1"/>
          </p:cNvSpPr>
          <p:nvPr>
            <p:ph type="title"/>
          </p:nvPr>
        </p:nvSpPr>
        <p:spPr/>
        <p:txBody>
          <a:bodyPr>
            <a:normAutofit/>
          </a:bodyPr>
          <a:lstStyle/>
          <a:p>
            <a:r>
              <a:rPr lang="en-US" dirty="0"/>
              <a:t>Theme with fewer visual elements</a:t>
            </a:r>
          </a:p>
        </p:txBody>
      </p:sp>
      <p:sp>
        <p:nvSpPr>
          <p:cNvPr id="3" name="Slide Number Placeholder 2">
            <a:extLst>
              <a:ext uri="{FF2B5EF4-FFF2-40B4-BE49-F238E27FC236}">
                <a16:creationId xmlns:a16="http://schemas.microsoft.com/office/drawing/2014/main" id="{7B380361-43F4-0747-88BF-C2A93481938A}"/>
              </a:ext>
            </a:extLst>
          </p:cNvPr>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B865C6C0-BAA3-C04F-B318-568435D2B337}" type="slidenum">
              <a:rPr lang="en-US" smtClean="0"/>
              <a:pPr/>
              <a:t>16</a:t>
            </a:fld>
            <a:endParaRPr lang="en-US" dirty="0"/>
          </a:p>
        </p:txBody>
      </p:sp>
      <p:pic>
        <p:nvPicPr>
          <p:cNvPr id="5" name="Picture 4">
            <a:extLst>
              <a:ext uri="{FF2B5EF4-FFF2-40B4-BE49-F238E27FC236}">
                <a16:creationId xmlns:a16="http://schemas.microsoft.com/office/drawing/2014/main" id="{A28DB3F8-47D9-1D9A-60E4-553F79336CAC}"/>
              </a:ext>
            </a:extLst>
          </p:cNvPr>
          <p:cNvPicPr>
            <a:picLocks noChangeAspect="1"/>
          </p:cNvPicPr>
          <p:nvPr/>
        </p:nvPicPr>
        <p:blipFill>
          <a:blip r:embed="rId2"/>
          <a:stretch>
            <a:fillRect/>
          </a:stretch>
        </p:blipFill>
        <p:spPr>
          <a:xfrm>
            <a:off x="4243493" y="3732096"/>
            <a:ext cx="14922288" cy="7461144"/>
          </a:xfrm>
          <a:prstGeom prst="rect">
            <a:avLst/>
          </a:prstGeom>
        </p:spPr>
      </p:pic>
    </p:spTree>
    <p:extLst>
      <p:ext uri="{BB962C8B-B14F-4D97-AF65-F5344CB8AC3E}">
        <p14:creationId xmlns:p14="http://schemas.microsoft.com/office/powerpoint/2010/main" val="3646237605"/>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reeform 6">
            <a:extLst>
              <a:ext uri="{FF2B5EF4-FFF2-40B4-BE49-F238E27FC236}">
                <a16:creationId xmlns:a16="http://schemas.microsoft.com/office/drawing/2014/main" id="{3E3B1E70-04FE-A09F-C4F2-7E4A4B0CF8B0}"/>
              </a:ext>
            </a:extLst>
          </p:cNvPr>
          <p:cNvSpPr/>
          <p:nvPr/>
        </p:nvSpPr>
        <p:spPr>
          <a:xfrm>
            <a:off x="960437" y="2316162"/>
            <a:ext cx="21055467" cy="9448800"/>
          </a:xfrm>
          <a:custGeom>
            <a:avLst/>
            <a:gdLst>
              <a:gd name="connsiteX0" fmla="*/ 3657600 w 21055467"/>
              <a:gd name="connsiteY0" fmla="*/ 0 h 9448800"/>
              <a:gd name="connsiteX1" fmla="*/ 7027768 w 21055467"/>
              <a:gd name="connsiteY1" fmla="*/ 2233897 h 9448800"/>
              <a:gd name="connsiteX2" fmla="*/ 7038261 w 21055467"/>
              <a:gd name="connsiteY2" fmla="*/ 2262566 h 9448800"/>
              <a:gd name="connsiteX3" fmla="*/ 7086909 w 21055467"/>
              <a:gd name="connsiteY3" fmla="*/ 2248751 h 9448800"/>
              <a:gd name="connsiteX4" fmla="*/ 8001000 w 21055467"/>
              <a:gd name="connsiteY4" fmla="*/ 2133600 h 9448800"/>
              <a:gd name="connsiteX5" fmla="*/ 9586721 w 21055467"/>
              <a:gd name="connsiteY5" fmla="*/ 2494279 h 9448800"/>
              <a:gd name="connsiteX6" fmla="*/ 9588638 w 21055467"/>
              <a:gd name="connsiteY6" fmla="*/ 2495261 h 9448800"/>
              <a:gd name="connsiteX7" fmla="*/ 9684298 w 21055467"/>
              <a:gd name="connsiteY7" fmla="*/ 2233897 h 9448800"/>
              <a:gd name="connsiteX8" fmla="*/ 13054466 w 21055467"/>
              <a:gd name="connsiteY8" fmla="*/ 0 h 9448800"/>
              <a:gd name="connsiteX9" fmla="*/ 16424635 w 21055467"/>
              <a:gd name="connsiteY9" fmla="*/ 2233897 h 9448800"/>
              <a:gd name="connsiteX10" fmla="*/ 16435127 w 21055467"/>
              <a:gd name="connsiteY10" fmla="*/ 2262566 h 9448800"/>
              <a:gd name="connsiteX11" fmla="*/ 16483775 w 21055467"/>
              <a:gd name="connsiteY11" fmla="*/ 2248751 h 9448800"/>
              <a:gd name="connsiteX12" fmla="*/ 17397867 w 21055467"/>
              <a:gd name="connsiteY12" fmla="*/ 2133600 h 9448800"/>
              <a:gd name="connsiteX13" fmla="*/ 21055467 w 21055467"/>
              <a:gd name="connsiteY13" fmla="*/ 5791200 h 9448800"/>
              <a:gd name="connsiteX14" fmla="*/ 17397867 w 21055467"/>
              <a:gd name="connsiteY14" fmla="*/ 9448800 h 9448800"/>
              <a:gd name="connsiteX15" fmla="*/ 14027698 w 21055467"/>
              <a:gd name="connsiteY15" fmla="*/ 7214903 h 9448800"/>
              <a:gd name="connsiteX16" fmla="*/ 14017206 w 21055467"/>
              <a:gd name="connsiteY16" fmla="*/ 7186235 h 9448800"/>
              <a:gd name="connsiteX17" fmla="*/ 13968558 w 21055467"/>
              <a:gd name="connsiteY17" fmla="*/ 7200049 h 9448800"/>
              <a:gd name="connsiteX18" fmla="*/ 13054466 w 21055467"/>
              <a:gd name="connsiteY18" fmla="*/ 7315200 h 9448800"/>
              <a:gd name="connsiteX19" fmla="*/ 11468745 w 21055467"/>
              <a:gd name="connsiteY19" fmla="*/ 6954521 h 9448800"/>
              <a:gd name="connsiteX20" fmla="*/ 11466828 w 21055467"/>
              <a:gd name="connsiteY20" fmla="*/ 6953539 h 9448800"/>
              <a:gd name="connsiteX21" fmla="*/ 11371168 w 21055467"/>
              <a:gd name="connsiteY21" fmla="*/ 7214903 h 9448800"/>
              <a:gd name="connsiteX22" fmla="*/ 8001000 w 21055467"/>
              <a:gd name="connsiteY22" fmla="*/ 9448800 h 9448800"/>
              <a:gd name="connsiteX23" fmla="*/ 4630832 w 21055467"/>
              <a:gd name="connsiteY23" fmla="*/ 7214903 h 9448800"/>
              <a:gd name="connsiteX24" fmla="*/ 4620340 w 21055467"/>
              <a:gd name="connsiteY24" fmla="*/ 7186235 h 9448800"/>
              <a:gd name="connsiteX25" fmla="*/ 4571691 w 21055467"/>
              <a:gd name="connsiteY25" fmla="*/ 7200049 h 9448800"/>
              <a:gd name="connsiteX26" fmla="*/ 3657600 w 21055467"/>
              <a:gd name="connsiteY26" fmla="*/ 7315200 h 9448800"/>
              <a:gd name="connsiteX27" fmla="*/ 0 w 21055467"/>
              <a:gd name="connsiteY27" fmla="*/ 3657600 h 9448800"/>
              <a:gd name="connsiteX28" fmla="*/ 3657600 w 21055467"/>
              <a:gd name="connsiteY28" fmla="*/ 0 h 944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055467" h="9448800">
                <a:moveTo>
                  <a:pt x="3657600" y="0"/>
                </a:moveTo>
                <a:cubicBezTo>
                  <a:pt x="5172628" y="0"/>
                  <a:pt x="6472514" y="921129"/>
                  <a:pt x="7027768" y="2233897"/>
                </a:cubicBezTo>
                <a:lnTo>
                  <a:pt x="7038261" y="2262566"/>
                </a:lnTo>
                <a:lnTo>
                  <a:pt x="7086909" y="2248751"/>
                </a:lnTo>
                <a:cubicBezTo>
                  <a:pt x="7379076" y="2173580"/>
                  <a:pt x="7685369" y="2133600"/>
                  <a:pt x="8001000" y="2133600"/>
                </a:cubicBezTo>
                <a:cubicBezTo>
                  <a:pt x="8569136" y="2133600"/>
                  <a:pt x="9107017" y="2263134"/>
                  <a:pt x="9586721" y="2494279"/>
                </a:cubicBezTo>
                <a:lnTo>
                  <a:pt x="9588638" y="2495261"/>
                </a:lnTo>
                <a:lnTo>
                  <a:pt x="9684298" y="2233897"/>
                </a:lnTo>
                <a:cubicBezTo>
                  <a:pt x="10239552" y="921130"/>
                  <a:pt x="11539438" y="0"/>
                  <a:pt x="13054466" y="0"/>
                </a:cubicBezTo>
                <a:cubicBezTo>
                  <a:pt x="14569494" y="0"/>
                  <a:pt x="15869381" y="921130"/>
                  <a:pt x="16424635" y="2233897"/>
                </a:cubicBezTo>
                <a:lnTo>
                  <a:pt x="16435127" y="2262566"/>
                </a:lnTo>
                <a:lnTo>
                  <a:pt x="16483775" y="2248751"/>
                </a:lnTo>
                <a:cubicBezTo>
                  <a:pt x="16775943" y="2173580"/>
                  <a:pt x="17082237" y="2133600"/>
                  <a:pt x="17397867" y="2133600"/>
                </a:cubicBezTo>
                <a:cubicBezTo>
                  <a:pt x="19417903" y="2133600"/>
                  <a:pt x="21055467" y="3771163"/>
                  <a:pt x="21055467" y="5791200"/>
                </a:cubicBezTo>
                <a:cubicBezTo>
                  <a:pt x="21055467" y="7811237"/>
                  <a:pt x="19417903" y="9448800"/>
                  <a:pt x="17397867" y="9448800"/>
                </a:cubicBezTo>
                <a:cubicBezTo>
                  <a:pt x="15882839" y="9448800"/>
                  <a:pt x="14582952" y="8527671"/>
                  <a:pt x="14027698" y="7214903"/>
                </a:cubicBezTo>
                <a:lnTo>
                  <a:pt x="14017206" y="7186235"/>
                </a:lnTo>
                <a:lnTo>
                  <a:pt x="13968558" y="7200049"/>
                </a:lnTo>
                <a:cubicBezTo>
                  <a:pt x="13676390" y="7275220"/>
                  <a:pt x="13370097" y="7315200"/>
                  <a:pt x="13054466" y="7315200"/>
                </a:cubicBezTo>
                <a:cubicBezTo>
                  <a:pt x="12486331" y="7315200"/>
                  <a:pt x="11948450" y="7185666"/>
                  <a:pt x="11468745" y="6954521"/>
                </a:cubicBezTo>
                <a:lnTo>
                  <a:pt x="11466828" y="6953539"/>
                </a:lnTo>
                <a:lnTo>
                  <a:pt x="11371168" y="7214903"/>
                </a:lnTo>
                <a:cubicBezTo>
                  <a:pt x="10815914" y="8527671"/>
                  <a:pt x="9516028" y="9448800"/>
                  <a:pt x="8001000" y="9448800"/>
                </a:cubicBezTo>
                <a:cubicBezTo>
                  <a:pt x="6485972" y="9448800"/>
                  <a:pt x="5186086" y="8527671"/>
                  <a:pt x="4630832" y="7214903"/>
                </a:cubicBezTo>
                <a:lnTo>
                  <a:pt x="4620340" y="7186235"/>
                </a:lnTo>
                <a:lnTo>
                  <a:pt x="4571691" y="7200049"/>
                </a:lnTo>
                <a:cubicBezTo>
                  <a:pt x="4279524" y="7275220"/>
                  <a:pt x="3973231" y="7315200"/>
                  <a:pt x="3657600" y="7315200"/>
                </a:cubicBezTo>
                <a:cubicBezTo>
                  <a:pt x="1637563" y="7315200"/>
                  <a:pt x="0" y="5677637"/>
                  <a:pt x="0" y="3657600"/>
                </a:cubicBezTo>
                <a:cubicBezTo>
                  <a:pt x="0" y="1637563"/>
                  <a:pt x="1637563" y="0"/>
                  <a:pt x="3657600" y="0"/>
                </a:cubicBezTo>
                <a:close/>
              </a:path>
            </a:pathLst>
          </a:custGeom>
          <a:blipFill>
            <a:blip r:embed="rId2"/>
            <a:stretch>
              <a:fillRect/>
            </a:stretch>
          </a:blip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a:p>
        </p:txBody>
      </p:sp>
      <p:sp>
        <p:nvSpPr>
          <p:cNvPr id="8" name="TextBox 7">
            <a:extLst>
              <a:ext uri="{FF2B5EF4-FFF2-40B4-BE49-F238E27FC236}">
                <a16:creationId xmlns:a16="http://schemas.microsoft.com/office/drawing/2014/main" id="{1070F732-E7E4-68A4-A5FB-A5F7FE0CD6D8}"/>
              </a:ext>
            </a:extLst>
          </p:cNvPr>
          <p:cNvSpPr txBox="1"/>
          <p:nvPr/>
        </p:nvSpPr>
        <p:spPr>
          <a:xfrm>
            <a:off x="960438" y="5932566"/>
            <a:ext cx="21055466" cy="2215991"/>
          </a:xfrm>
          <a:prstGeom prst="rect">
            <a:avLst/>
          </a:prstGeom>
          <a:noFill/>
        </p:spPr>
        <p:txBody>
          <a:bodyPr wrap="square" rtlCol="0">
            <a:spAutoFit/>
          </a:bodyPr>
          <a:lstStyle/>
          <a:p>
            <a:pPr algn="ctr"/>
            <a:r>
              <a:rPr lang="en-US" sz="13800" dirty="0">
                <a:solidFill>
                  <a:schemeClr val="bg1">
                    <a:lumMod val="95000"/>
                  </a:schemeClr>
                </a:solidFill>
              </a:rPr>
              <a:t>Gestalt Principles</a:t>
            </a:r>
          </a:p>
        </p:txBody>
      </p:sp>
    </p:spTree>
    <p:extLst>
      <p:ext uri="{BB962C8B-B14F-4D97-AF65-F5344CB8AC3E}">
        <p14:creationId xmlns:p14="http://schemas.microsoft.com/office/powerpoint/2010/main" val="2073376030"/>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13A361-2447-8FD8-9BCF-3F5F15B766CE}"/>
              </a:ext>
            </a:extLst>
          </p:cNvPr>
          <p:cNvSpPr>
            <a:spLocks noGrp="1"/>
          </p:cNvSpPr>
          <p:nvPr>
            <p:ph type="title"/>
          </p:nvPr>
        </p:nvSpPr>
        <p:spPr/>
        <p:txBody>
          <a:bodyPr/>
          <a:lstStyle/>
          <a:p>
            <a:r>
              <a:rPr lang="en-US" dirty="0"/>
              <a:t>Gestalt principles</a:t>
            </a:r>
          </a:p>
        </p:txBody>
      </p:sp>
      <p:sp>
        <p:nvSpPr>
          <p:cNvPr id="3" name="TextBox 2">
            <a:extLst>
              <a:ext uri="{FF2B5EF4-FFF2-40B4-BE49-F238E27FC236}">
                <a16:creationId xmlns:a16="http://schemas.microsoft.com/office/drawing/2014/main" id="{0C72B1BF-1FDE-7E7C-54AA-4F9F50A5B474}"/>
              </a:ext>
            </a:extLst>
          </p:cNvPr>
          <p:cNvSpPr txBox="1"/>
          <p:nvPr/>
        </p:nvSpPr>
        <p:spPr>
          <a:xfrm>
            <a:off x="1170463" y="2538809"/>
            <a:ext cx="12210574" cy="1938992"/>
          </a:xfrm>
          <a:prstGeom prst="rect">
            <a:avLst/>
          </a:prstGeom>
          <a:noFill/>
        </p:spPr>
        <p:txBody>
          <a:bodyPr wrap="square" rtlCol="0">
            <a:spAutoFit/>
          </a:bodyPr>
          <a:lstStyle/>
          <a:p>
            <a:r>
              <a:rPr lang="en-US" sz="4000" dirty="0"/>
              <a:t>In the 1900’s the </a:t>
            </a:r>
            <a:r>
              <a:rPr lang="en-US" sz="4000" b="1" dirty="0"/>
              <a:t>Gestalt School of Psychology</a:t>
            </a:r>
            <a:r>
              <a:rPr lang="en-US" sz="4000" dirty="0"/>
              <a:t> set out to understand how people perceive order in the world around them.</a:t>
            </a:r>
          </a:p>
        </p:txBody>
      </p:sp>
      <p:sp>
        <p:nvSpPr>
          <p:cNvPr id="4" name="TextBox 3">
            <a:extLst>
              <a:ext uri="{FF2B5EF4-FFF2-40B4-BE49-F238E27FC236}">
                <a16:creationId xmlns:a16="http://schemas.microsoft.com/office/drawing/2014/main" id="{79E2FB80-7D06-5869-24E6-BFF58F4C5876}"/>
              </a:ext>
            </a:extLst>
          </p:cNvPr>
          <p:cNvSpPr txBox="1"/>
          <p:nvPr/>
        </p:nvSpPr>
        <p:spPr>
          <a:xfrm>
            <a:off x="1170463" y="5059362"/>
            <a:ext cx="12210574" cy="1938992"/>
          </a:xfrm>
          <a:prstGeom prst="rect">
            <a:avLst/>
          </a:prstGeom>
          <a:noFill/>
        </p:spPr>
        <p:txBody>
          <a:bodyPr wrap="square" rtlCol="0">
            <a:spAutoFit/>
          </a:bodyPr>
          <a:lstStyle/>
          <a:p>
            <a:r>
              <a:rPr lang="en-US" sz="4000" dirty="0"/>
              <a:t>These principles of visual perception are still accepted today and define how people interact with and </a:t>
            </a:r>
            <a:r>
              <a:rPr lang="en-US" sz="4000" b="1" dirty="0"/>
              <a:t>create order out of visual stimuli</a:t>
            </a:r>
            <a:r>
              <a:rPr lang="en-US" sz="4000" dirty="0"/>
              <a:t>.</a:t>
            </a:r>
          </a:p>
        </p:txBody>
      </p:sp>
      <p:sp>
        <p:nvSpPr>
          <p:cNvPr id="5" name="TextBox 4">
            <a:extLst>
              <a:ext uri="{FF2B5EF4-FFF2-40B4-BE49-F238E27FC236}">
                <a16:creationId xmlns:a16="http://schemas.microsoft.com/office/drawing/2014/main" id="{964681A3-2079-1FFD-01E2-3EB3531F2CF5}"/>
              </a:ext>
            </a:extLst>
          </p:cNvPr>
          <p:cNvSpPr txBox="1"/>
          <p:nvPr/>
        </p:nvSpPr>
        <p:spPr>
          <a:xfrm>
            <a:off x="1170463" y="7579915"/>
            <a:ext cx="14877574" cy="707886"/>
          </a:xfrm>
          <a:prstGeom prst="rect">
            <a:avLst/>
          </a:prstGeom>
          <a:noFill/>
        </p:spPr>
        <p:txBody>
          <a:bodyPr wrap="square" rtlCol="0">
            <a:spAutoFit/>
          </a:bodyPr>
          <a:lstStyle/>
          <a:p>
            <a:r>
              <a:rPr lang="en-US" sz="4000" dirty="0"/>
              <a:t>Why is this important for data visualization?</a:t>
            </a:r>
          </a:p>
        </p:txBody>
      </p:sp>
      <p:sp>
        <p:nvSpPr>
          <p:cNvPr id="6" name="TextBox 5">
            <a:extLst>
              <a:ext uri="{FF2B5EF4-FFF2-40B4-BE49-F238E27FC236}">
                <a16:creationId xmlns:a16="http://schemas.microsoft.com/office/drawing/2014/main" id="{A2EC2985-8D69-44A6-9D8A-95501EF93145}"/>
              </a:ext>
            </a:extLst>
          </p:cNvPr>
          <p:cNvSpPr txBox="1"/>
          <p:nvPr/>
        </p:nvSpPr>
        <p:spPr>
          <a:xfrm>
            <a:off x="1170463" y="8866867"/>
            <a:ext cx="14877574" cy="1323439"/>
          </a:xfrm>
          <a:prstGeom prst="rect">
            <a:avLst/>
          </a:prstGeom>
          <a:noFill/>
        </p:spPr>
        <p:txBody>
          <a:bodyPr wrap="square" rtlCol="0">
            <a:spAutoFit/>
          </a:bodyPr>
          <a:lstStyle/>
          <a:p>
            <a:pPr marL="571500" indent="-571500">
              <a:buFont typeface="Arial" panose="020B0604020202020204" pitchFamily="34" charset="0"/>
              <a:buChar char="•"/>
            </a:pPr>
            <a:r>
              <a:rPr lang="en-US" sz="4000" dirty="0"/>
              <a:t>Helps you communicate effectively</a:t>
            </a:r>
          </a:p>
          <a:p>
            <a:pPr marL="571500" indent="-571500">
              <a:buFont typeface="Arial" panose="020B0604020202020204" pitchFamily="34" charset="0"/>
              <a:buChar char="•"/>
            </a:pPr>
            <a:r>
              <a:rPr lang="en-US" sz="4000" dirty="0"/>
              <a:t>Creates visual order (will continue to be a topic)</a:t>
            </a:r>
          </a:p>
        </p:txBody>
      </p:sp>
      <p:sp>
        <p:nvSpPr>
          <p:cNvPr id="7" name="TextBox 6">
            <a:extLst>
              <a:ext uri="{FF2B5EF4-FFF2-40B4-BE49-F238E27FC236}">
                <a16:creationId xmlns:a16="http://schemas.microsoft.com/office/drawing/2014/main" id="{535EB353-2D83-5210-4C57-A61F025217B5}"/>
              </a:ext>
            </a:extLst>
          </p:cNvPr>
          <p:cNvSpPr txBox="1"/>
          <p:nvPr/>
        </p:nvSpPr>
        <p:spPr>
          <a:xfrm>
            <a:off x="15514637" y="2520625"/>
            <a:ext cx="7239000" cy="4862870"/>
          </a:xfrm>
          <a:prstGeom prst="rect">
            <a:avLst/>
          </a:prstGeom>
          <a:noFill/>
        </p:spPr>
        <p:txBody>
          <a:bodyPr wrap="square" rtlCol="0">
            <a:spAutoFit/>
          </a:bodyPr>
          <a:lstStyle/>
          <a:p>
            <a:pPr>
              <a:spcAft>
                <a:spcPts val="600"/>
              </a:spcAft>
            </a:pPr>
            <a:r>
              <a:rPr lang="en-US" sz="4000" dirty="0"/>
              <a:t>Gestalt Principles:</a:t>
            </a:r>
          </a:p>
          <a:p>
            <a:pPr marL="285750" indent="-285750">
              <a:spcAft>
                <a:spcPts val="600"/>
              </a:spcAft>
              <a:buFont typeface="Arial" panose="020B0604020202020204" pitchFamily="34" charset="0"/>
              <a:buChar char="•"/>
            </a:pPr>
            <a:r>
              <a:rPr lang="en-US" sz="4000" dirty="0"/>
              <a:t>Proximity</a:t>
            </a:r>
          </a:p>
          <a:p>
            <a:pPr marL="285750" indent="-285750">
              <a:spcAft>
                <a:spcPts val="600"/>
              </a:spcAft>
              <a:buFont typeface="Arial" panose="020B0604020202020204" pitchFamily="34" charset="0"/>
              <a:buChar char="•"/>
            </a:pPr>
            <a:r>
              <a:rPr lang="en-US" sz="4000" dirty="0"/>
              <a:t>Similarity</a:t>
            </a:r>
          </a:p>
          <a:p>
            <a:pPr marL="285750" indent="-285750">
              <a:spcAft>
                <a:spcPts val="600"/>
              </a:spcAft>
              <a:buFont typeface="Arial" panose="020B0604020202020204" pitchFamily="34" charset="0"/>
              <a:buChar char="•"/>
            </a:pPr>
            <a:r>
              <a:rPr lang="en-US" sz="4000" dirty="0"/>
              <a:t>Enclosure</a:t>
            </a:r>
          </a:p>
          <a:p>
            <a:pPr marL="285750" indent="-285750">
              <a:spcAft>
                <a:spcPts val="600"/>
              </a:spcAft>
              <a:buFont typeface="Arial" panose="020B0604020202020204" pitchFamily="34" charset="0"/>
              <a:buChar char="•"/>
            </a:pPr>
            <a:r>
              <a:rPr lang="en-US" sz="4000" dirty="0"/>
              <a:t>Closure</a:t>
            </a:r>
          </a:p>
          <a:p>
            <a:pPr marL="285750" indent="-285750">
              <a:spcAft>
                <a:spcPts val="600"/>
              </a:spcAft>
              <a:buFont typeface="Arial" panose="020B0604020202020204" pitchFamily="34" charset="0"/>
              <a:buChar char="•"/>
            </a:pPr>
            <a:r>
              <a:rPr lang="en-US" sz="4000" dirty="0"/>
              <a:t>Continuity</a:t>
            </a:r>
          </a:p>
          <a:p>
            <a:pPr marL="285750" indent="-285750">
              <a:spcAft>
                <a:spcPts val="600"/>
              </a:spcAft>
              <a:buFont typeface="Arial" panose="020B0604020202020204" pitchFamily="34" charset="0"/>
              <a:buChar char="•"/>
            </a:pPr>
            <a:r>
              <a:rPr lang="en-US" sz="4000" dirty="0"/>
              <a:t>Connection</a:t>
            </a:r>
          </a:p>
        </p:txBody>
      </p:sp>
    </p:spTree>
    <p:extLst>
      <p:ext uri="{BB962C8B-B14F-4D97-AF65-F5344CB8AC3E}">
        <p14:creationId xmlns:p14="http://schemas.microsoft.com/office/powerpoint/2010/main" val="342828640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21E286-A0EA-DB02-9FC8-9426AD68B7A0}"/>
              </a:ext>
            </a:extLst>
          </p:cNvPr>
          <p:cNvSpPr>
            <a:spLocks noGrp="1"/>
          </p:cNvSpPr>
          <p:nvPr>
            <p:ph type="title"/>
          </p:nvPr>
        </p:nvSpPr>
        <p:spPr/>
        <p:txBody>
          <a:bodyPr/>
          <a:lstStyle/>
          <a:p>
            <a:r>
              <a:rPr lang="en-US" dirty="0"/>
              <a:t>proximity</a:t>
            </a:r>
          </a:p>
        </p:txBody>
      </p:sp>
      <p:grpSp>
        <p:nvGrpSpPr>
          <p:cNvPr id="11" name="Group 10">
            <a:extLst>
              <a:ext uri="{FF2B5EF4-FFF2-40B4-BE49-F238E27FC236}">
                <a16:creationId xmlns:a16="http://schemas.microsoft.com/office/drawing/2014/main" id="{2CCAA7AA-CCD9-3C6A-2690-01C71147EAEB}"/>
              </a:ext>
            </a:extLst>
          </p:cNvPr>
          <p:cNvGrpSpPr/>
          <p:nvPr/>
        </p:nvGrpSpPr>
        <p:grpSpPr>
          <a:xfrm>
            <a:off x="13533434" y="3611562"/>
            <a:ext cx="7315202" cy="6641830"/>
            <a:chOff x="13533434" y="3611562"/>
            <a:chExt cx="7315202" cy="6641830"/>
          </a:xfrm>
        </p:grpSpPr>
        <p:pic>
          <p:nvPicPr>
            <p:cNvPr id="6" name="Picture 5">
              <a:extLst>
                <a:ext uri="{FF2B5EF4-FFF2-40B4-BE49-F238E27FC236}">
                  <a16:creationId xmlns:a16="http://schemas.microsoft.com/office/drawing/2014/main" id="{942DAD55-063E-9EEC-DF41-F0CC3E7CBE3A}"/>
                </a:ext>
              </a:extLst>
            </p:cNvPr>
            <p:cNvPicPr>
              <a:picLocks noChangeAspect="1"/>
            </p:cNvPicPr>
            <p:nvPr/>
          </p:nvPicPr>
          <p:blipFill>
            <a:blip r:embed="rId2"/>
            <a:stretch>
              <a:fillRect/>
            </a:stretch>
          </p:blipFill>
          <p:spPr>
            <a:xfrm>
              <a:off x="13533436" y="4373562"/>
              <a:ext cx="7315200" cy="5879830"/>
            </a:xfrm>
            <a:prstGeom prst="rect">
              <a:avLst/>
            </a:prstGeom>
          </p:spPr>
        </p:pic>
        <p:sp>
          <p:nvSpPr>
            <p:cNvPr id="7" name="Rectangle 6">
              <a:extLst>
                <a:ext uri="{FF2B5EF4-FFF2-40B4-BE49-F238E27FC236}">
                  <a16:creationId xmlns:a16="http://schemas.microsoft.com/office/drawing/2014/main" id="{98131202-DDC2-74D2-0CC1-61AB9EAE3161}"/>
                </a:ext>
              </a:extLst>
            </p:cNvPr>
            <p:cNvSpPr/>
            <p:nvPr/>
          </p:nvSpPr>
          <p:spPr>
            <a:xfrm>
              <a:off x="13533434" y="3611562"/>
              <a:ext cx="7315201" cy="762000"/>
            </a:xfrm>
            <a:prstGeom prst="rect">
              <a:avLst/>
            </a:prstGeom>
            <a:solidFill>
              <a:schemeClr val="bg1">
                <a:lumMod val="50000"/>
              </a:schemeClr>
            </a:solidFill>
            <a:ln>
              <a:solidFill>
                <a:schemeClr val="tx1">
                  <a:lumMod val="85000"/>
                  <a:lumOff val="15000"/>
                </a:schemeClr>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4000" b="1" dirty="0">
                  <a:solidFill>
                    <a:schemeClr val="bg1"/>
                  </a:solidFill>
                </a:rPr>
                <a:t>Proximity Principle</a:t>
              </a:r>
            </a:p>
          </p:txBody>
        </p:sp>
      </p:grpSp>
      <p:sp>
        <p:nvSpPr>
          <p:cNvPr id="10" name="TextBox 9">
            <a:extLst>
              <a:ext uri="{FF2B5EF4-FFF2-40B4-BE49-F238E27FC236}">
                <a16:creationId xmlns:a16="http://schemas.microsoft.com/office/drawing/2014/main" id="{261DB940-AE69-3F7D-15E2-42E7C7CE1551}"/>
              </a:ext>
            </a:extLst>
          </p:cNvPr>
          <p:cNvSpPr txBox="1"/>
          <p:nvPr/>
        </p:nvSpPr>
        <p:spPr>
          <a:xfrm>
            <a:off x="1172958" y="2925762"/>
            <a:ext cx="9715501" cy="3785652"/>
          </a:xfrm>
          <a:prstGeom prst="rect">
            <a:avLst/>
          </a:prstGeom>
          <a:noFill/>
        </p:spPr>
        <p:txBody>
          <a:bodyPr wrap="square" rtlCol="0">
            <a:spAutoFit/>
          </a:bodyPr>
          <a:lstStyle/>
          <a:p>
            <a:r>
              <a:rPr lang="en-US" sz="4000" dirty="0"/>
              <a:t>We tend to think of objects that are physically close together as belonging to a part of a group.</a:t>
            </a:r>
          </a:p>
          <a:p>
            <a:endParaRPr lang="en-US" sz="4000" dirty="0"/>
          </a:p>
          <a:p>
            <a:r>
              <a:rPr lang="en-US" sz="4000" dirty="0"/>
              <a:t>Where do we see this in data visualization?</a:t>
            </a:r>
          </a:p>
        </p:txBody>
      </p:sp>
    </p:spTree>
    <p:extLst>
      <p:ext uri="{BB962C8B-B14F-4D97-AF65-F5344CB8AC3E}">
        <p14:creationId xmlns:p14="http://schemas.microsoft.com/office/powerpoint/2010/main" val="3192419598"/>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C2F5A7-26D5-5190-0DD0-3B179CCA5601}"/>
              </a:ext>
            </a:extLst>
          </p:cNvPr>
          <p:cNvSpPr>
            <a:spLocks noGrp="1"/>
          </p:cNvSpPr>
          <p:nvPr>
            <p:ph type="title"/>
          </p:nvPr>
        </p:nvSpPr>
        <p:spPr/>
        <p:txBody>
          <a:bodyPr/>
          <a:lstStyle/>
          <a:p>
            <a:r>
              <a:rPr lang="en-US" dirty="0"/>
              <a:t>Common issue – information overload</a:t>
            </a:r>
          </a:p>
        </p:txBody>
      </p:sp>
      <p:sp>
        <p:nvSpPr>
          <p:cNvPr id="3" name="Rounded Rectangle 2">
            <a:extLst>
              <a:ext uri="{FF2B5EF4-FFF2-40B4-BE49-F238E27FC236}">
                <a16:creationId xmlns:a16="http://schemas.microsoft.com/office/drawing/2014/main" id="{6F5FD0B6-49A8-066B-F176-CA149E165FCE}"/>
              </a:ext>
            </a:extLst>
          </p:cNvPr>
          <p:cNvSpPr/>
          <p:nvPr/>
        </p:nvSpPr>
        <p:spPr>
          <a:xfrm>
            <a:off x="5151437" y="3158878"/>
            <a:ext cx="3733800" cy="1600200"/>
          </a:xfrm>
          <a:prstGeom prst="roundRect">
            <a:avLst/>
          </a:prstGeom>
          <a:solidFill>
            <a:srgbClr val="3A506B"/>
          </a:solidFill>
          <a:ln>
            <a:solidFill>
              <a:schemeClr val="tx1">
                <a:lumMod val="85000"/>
                <a:lumOff val="1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t>Sensory </a:t>
            </a:r>
          </a:p>
          <a:p>
            <a:pPr algn="ctr"/>
            <a:r>
              <a:rPr lang="en-US" sz="3200" dirty="0"/>
              <a:t>Memory</a:t>
            </a:r>
          </a:p>
        </p:txBody>
      </p:sp>
      <p:sp>
        <p:nvSpPr>
          <p:cNvPr id="4" name="Rounded Rectangle 3">
            <a:extLst>
              <a:ext uri="{FF2B5EF4-FFF2-40B4-BE49-F238E27FC236}">
                <a16:creationId xmlns:a16="http://schemas.microsoft.com/office/drawing/2014/main" id="{C3C75D8A-B6EF-2FEA-1340-DECDB63BF921}"/>
              </a:ext>
            </a:extLst>
          </p:cNvPr>
          <p:cNvSpPr/>
          <p:nvPr/>
        </p:nvSpPr>
        <p:spPr>
          <a:xfrm>
            <a:off x="10714037" y="3158878"/>
            <a:ext cx="3733800" cy="1600200"/>
          </a:xfrm>
          <a:prstGeom prst="roundRect">
            <a:avLst/>
          </a:prstGeom>
          <a:solidFill>
            <a:srgbClr val="5BC0BE"/>
          </a:solidFill>
          <a:ln>
            <a:solidFill>
              <a:schemeClr val="tx1">
                <a:lumMod val="85000"/>
                <a:lumOff val="1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t>Working</a:t>
            </a:r>
          </a:p>
          <a:p>
            <a:pPr algn="ctr"/>
            <a:r>
              <a:rPr lang="en-US" sz="3200" dirty="0"/>
              <a:t>Memory</a:t>
            </a:r>
          </a:p>
        </p:txBody>
      </p:sp>
      <p:sp>
        <p:nvSpPr>
          <p:cNvPr id="5" name="Rounded Rectangle 4">
            <a:extLst>
              <a:ext uri="{FF2B5EF4-FFF2-40B4-BE49-F238E27FC236}">
                <a16:creationId xmlns:a16="http://schemas.microsoft.com/office/drawing/2014/main" id="{6A0401B2-A5E2-0EB4-4D33-8CE472F9EDF5}"/>
              </a:ext>
            </a:extLst>
          </p:cNvPr>
          <p:cNvSpPr/>
          <p:nvPr/>
        </p:nvSpPr>
        <p:spPr>
          <a:xfrm>
            <a:off x="16276637" y="3158878"/>
            <a:ext cx="3733800" cy="1600200"/>
          </a:xfrm>
          <a:prstGeom prst="roundRect">
            <a:avLst/>
          </a:prstGeom>
          <a:solidFill>
            <a:srgbClr val="F46036"/>
          </a:solidFill>
          <a:ln>
            <a:solidFill>
              <a:schemeClr val="tx1">
                <a:lumMod val="85000"/>
                <a:lumOff val="1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t>Long-term </a:t>
            </a:r>
          </a:p>
          <a:p>
            <a:pPr algn="ctr"/>
            <a:r>
              <a:rPr lang="en-US" sz="3200" dirty="0"/>
              <a:t>Memory</a:t>
            </a:r>
          </a:p>
        </p:txBody>
      </p:sp>
      <p:cxnSp>
        <p:nvCxnSpPr>
          <p:cNvPr id="7" name="Straight Arrow Connector 6">
            <a:extLst>
              <a:ext uri="{FF2B5EF4-FFF2-40B4-BE49-F238E27FC236}">
                <a16:creationId xmlns:a16="http://schemas.microsoft.com/office/drawing/2014/main" id="{D8944BA6-93A4-11DE-FD66-463AECB39250}"/>
              </a:ext>
            </a:extLst>
          </p:cNvPr>
          <p:cNvCxnSpPr/>
          <p:nvPr/>
        </p:nvCxnSpPr>
        <p:spPr>
          <a:xfrm>
            <a:off x="8885237" y="3958978"/>
            <a:ext cx="1600200" cy="0"/>
          </a:xfrm>
          <a:prstGeom prst="straightConnector1">
            <a:avLst/>
          </a:prstGeom>
          <a:ln w="50800">
            <a:solidFill>
              <a:schemeClr val="tx1">
                <a:lumMod val="85000"/>
                <a:lumOff val="15000"/>
              </a:schemeClr>
            </a:solidFill>
            <a:headEnd w="med" len="lg"/>
            <a:tailEnd type="triangle"/>
          </a:ln>
          <a:effectLst/>
        </p:spPr>
        <p:style>
          <a:lnRef idx="2">
            <a:schemeClr val="accent1"/>
          </a:lnRef>
          <a:fillRef idx="0">
            <a:schemeClr val="accent1"/>
          </a:fillRef>
          <a:effectRef idx="1">
            <a:schemeClr val="accent1"/>
          </a:effectRef>
          <a:fontRef idx="minor">
            <a:schemeClr val="tx1"/>
          </a:fontRef>
        </p:style>
      </p:cxnSp>
      <p:cxnSp>
        <p:nvCxnSpPr>
          <p:cNvPr id="8" name="Straight Arrow Connector 7">
            <a:extLst>
              <a:ext uri="{FF2B5EF4-FFF2-40B4-BE49-F238E27FC236}">
                <a16:creationId xmlns:a16="http://schemas.microsoft.com/office/drawing/2014/main" id="{1F85EC21-7475-5012-0BFE-C39A390B5FDD}"/>
              </a:ext>
            </a:extLst>
          </p:cNvPr>
          <p:cNvCxnSpPr/>
          <p:nvPr/>
        </p:nvCxnSpPr>
        <p:spPr>
          <a:xfrm>
            <a:off x="14447837" y="3683262"/>
            <a:ext cx="1600200" cy="0"/>
          </a:xfrm>
          <a:prstGeom prst="straightConnector1">
            <a:avLst/>
          </a:prstGeom>
          <a:ln w="50800">
            <a:solidFill>
              <a:schemeClr val="tx1">
                <a:lumMod val="85000"/>
                <a:lumOff val="15000"/>
              </a:schemeClr>
            </a:solidFill>
            <a:headEnd w="med" len="lg"/>
            <a:tailEnd type="triangle"/>
          </a:ln>
          <a:effectLst/>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8099B1A8-66AD-EC3D-B0CE-5014B7134BB8}"/>
              </a:ext>
            </a:extLst>
          </p:cNvPr>
          <p:cNvCxnSpPr>
            <a:cxnSpLocks/>
          </p:cNvCxnSpPr>
          <p:nvPr/>
        </p:nvCxnSpPr>
        <p:spPr>
          <a:xfrm flipH="1">
            <a:off x="14676437" y="4216662"/>
            <a:ext cx="1600200" cy="0"/>
          </a:xfrm>
          <a:prstGeom prst="straightConnector1">
            <a:avLst/>
          </a:prstGeom>
          <a:ln w="50800">
            <a:solidFill>
              <a:schemeClr val="tx1">
                <a:lumMod val="85000"/>
                <a:lumOff val="15000"/>
              </a:schemeClr>
            </a:solidFill>
            <a:headEnd w="med" len="lg"/>
            <a:tailEnd type="triangle"/>
          </a:ln>
          <a:effectLst/>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4DCE94E9-3336-9D41-B3B3-CD1391A205E9}"/>
              </a:ext>
            </a:extLst>
          </p:cNvPr>
          <p:cNvSpPr txBox="1"/>
          <p:nvPr/>
        </p:nvSpPr>
        <p:spPr>
          <a:xfrm>
            <a:off x="5151437" y="5131060"/>
            <a:ext cx="2286000" cy="461665"/>
          </a:xfrm>
          <a:prstGeom prst="rect">
            <a:avLst/>
          </a:prstGeom>
          <a:noFill/>
        </p:spPr>
        <p:txBody>
          <a:bodyPr wrap="square" rtlCol="0">
            <a:spAutoFit/>
          </a:bodyPr>
          <a:lstStyle/>
          <a:p>
            <a:r>
              <a:rPr lang="en-US" sz="2400" dirty="0"/>
              <a:t>&lt; 1 second</a:t>
            </a:r>
          </a:p>
        </p:txBody>
      </p:sp>
      <p:sp>
        <p:nvSpPr>
          <p:cNvPr id="13" name="TextBox 12">
            <a:extLst>
              <a:ext uri="{FF2B5EF4-FFF2-40B4-BE49-F238E27FC236}">
                <a16:creationId xmlns:a16="http://schemas.microsoft.com/office/drawing/2014/main" id="{C0B3EBCB-BF61-AF53-7093-37F2B519FFEE}"/>
              </a:ext>
            </a:extLst>
          </p:cNvPr>
          <p:cNvSpPr txBox="1"/>
          <p:nvPr/>
        </p:nvSpPr>
        <p:spPr>
          <a:xfrm>
            <a:off x="10714037" y="5131061"/>
            <a:ext cx="2286000" cy="461665"/>
          </a:xfrm>
          <a:prstGeom prst="rect">
            <a:avLst/>
          </a:prstGeom>
          <a:noFill/>
        </p:spPr>
        <p:txBody>
          <a:bodyPr wrap="square" rtlCol="0">
            <a:spAutoFit/>
          </a:bodyPr>
          <a:lstStyle/>
          <a:p>
            <a:r>
              <a:rPr lang="en-US" sz="2400" dirty="0"/>
              <a:t>&lt; 1 minute</a:t>
            </a:r>
          </a:p>
        </p:txBody>
      </p:sp>
      <p:sp>
        <p:nvSpPr>
          <p:cNvPr id="14" name="TextBox 13">
            <a:extLst>
              <a:ext uri="{FF2B5EF4-FFF2-40B4-BE49-F238E27FC236}">
                <a16:creationId xmlns:a16="http://schemas.microsoft.com/office/drawing/2014/main" id="{BA6CE047-7421-0108-91AF-EB4F3D5E6E3D}"/>
              </a:ext>
            </a:extLst>
          </p:cNvPr>
          <p:cNvSpPr txBox="1"/>
          <p:nvPr/>
        </p:nvSpPr>
        <p:spPr>
          <a:xfrm>
            <a:off x="16276637" y="5131060"/>
            <a:ext cx="2286000" cy="461665"/>
          </a:xfrm>
          <a:prstGeom prst="rect">
            <a:avLst/>
          </a:prstGeom>
          <a:noFill/>
        </p:spPr>
        <p:txBody>
          <a:bodyPr wrap="square" rtlCol="0">
            <a:spAutoFit/>
          </a:bodyPr>
          <a:lstStyle/>
          <a:p>
            <a:r>
              <a:rPr lang="en-US" sz="2400" dirty="0"/>
              <a:t>Up to a lifetime</a:t>
            </a:r>
          </a:p>
        </p:txBody>
      </p:sp>
      <p:sp>
        <p:nvSpPr>
          <p:cNvPr id="15" name="TextBox 14">
            <a:extLst>
              <a:ext uri="{FF2B5EF4-FFF2-40B4-BE49-F238E27FC236}">
                <a16:creationId xmlns:a16="http://schemas.microsoft.com/office/drawing/2014/main" id="{DA873E7F-6101-8788-BEA0-9DE9265BD014}"/>
              </a:ext>
            </a:extLst>
          </p:cNvPr>
          <p:cNvSpPr txBox="1"/>
          <p:nvPr/>
        </p:nvSpPr>
        <p:spPr>
          <a:xfrm>
            <a:off x="5951537" y="2525286"/>
            <a:ext cx="2133600" cy="523220"/>
          </a:xfrm>
          <a:prstGeom prst="rect">
            <a:avLst/>
          </a:prstGeom>
          <a:noFill/>
        </p:spPr>
        <p:txBody>
          <a:bodyPr wrap="square" rtlCol="0">
            <a:spAutoFit/>
          </a:bodyPr>
          <a:lstStyle/>
          <a:p>
            <a:pPr algn="ctr"/>
            <a:r>
              <a:rPr lang="en-US" sz="2800" dirty="0"/>
              <a:t>Input</a:t>
            </a:r>
          </a:p>
        </p:txBody>
      </p:sp>
      <p:sp>
        <p:nvSpPr>
          <p:cNvPr id="16" name="TextBox 15">
            <a:extLst>
              <a:ext uri="{FF2B5EF4-FFF2-40B4-BE49-F238E27FC236}">
                <a16:creationId xmlns:a16="http://schemas.microsoft.com/office/drawing/2014/main" id="{EF6FA37E-C183-EF08-FA47-A6D5A1A8C34D}"/>
              </a:ext>
            </a:extLst>
          </p:cNvPr>
          <p:cNvSpPr txBox="1"/>
          <p:nvPr/>
        </p:nvSpPr>
        <p:spPr>
          <a:xfrm>
            <a:off x="11514137" y="2525286"/>
            <a:ext cx="2133600" cy="523220"/>
          </a:xfrm>
          <a:prstGeom prst="rect">
            <a:avLst/>
          </a:prstGeom>
          <a:noFill/>
        </p:spPr>
        <p:txBody>
          <a:bodyPr wrap="square" rtlCol="0">
            <a:spAutoFit/>
          </a:bodyPr>
          <a:lstStyle/>
          <a:p>
            <a:pPr algn="ctr"/>
            <a:r>
              <a:rPr lang="en-US" sz="2800" dirty="0"/>
              <a:t>Processing</a:t>
            </a:r>
          </a:p>
        </p:txBody>
      </p:sp>
      <p:sp>
        <p:nvSpPr>
          <p:cNvPr id="17" name="TextBox 16">
            <a:extLst>
              <a:ext uri="{FF2B5EF4-FFF2-40B4-BE49-F238E27FC236}">
                <a16:creationId xmlns:a16="http://schemas.microsoft.com/office/drawing/2014/main" id="{E526C941-B7C2-F3A6-4D02-98FC79B9ACBF}"/>
              </a:ext>
            </a:extLst>
          </p:cNvPr>
          <p:cNvSpPr txBox="1"/>
          <p:nvPr/>
        </p:nvSpPr>
        <p:spPr>
          <a:xfrm>
            <a:off x="17071974" y="2525286"/>
            <a:ext cx="2133600" cy="523220"/>
          </a:xfrm>
          <a:prstGeom prst="rect">
            <a:avLst/>
          </a:prstGeom>
          <a:noFill/>
        </p:spPr>
        <p:txBody>
          <a:bodyPr wrap="square" rtlCol="0">
            <a:spAutoFit/>
          </a:bodyPr>
          <a:lstStyle/>
          <a:p>
            <a:pPr algn="ctr"/>
            <a:r>
              <a:rPr lang="en-US" sz="2800" dirty="0"/>
              <a:t>Storage</a:t>
            </a:r>
          </a:p>
        </p:txBody>
      </p:sp>
      <p:sp>
        <p:nvSpPr>
          <p:cNvPr id="18" name="TextBox 17">
            <a:extLst>
              <a:ext uri="{FF2B5EF4-FFF2-40B4-BE49-F238E27FC236}">
                <a16:creationId xmlns:a16="http://schemas.microsoft.com/office/drawing/2014/main" id="{4354BE4D-B6A0-DA92-4DBC-75C2F0BA67C6}"/>
              </a:ext>
            </a:extLst>
          </p:cNvPr>
          <p:cNvSpPr txBox="1"/>
          <p:nvPr/>
        </p:nvSpPr>
        <p:spPr>
          <a:xfrm>
            <a:off x="3589337" y="7535250"/>
            <a:ext cx="16078200" cy="4339650"/>
          </a:xfrm>
          <a:prstGeom prst="rect">
            <a:avLst/>
          </a:prstGeom>
          <a:noFill/>
        </p:spPr>
        <p:txBody>
          <a:bodyPr wrap="square" rtlCol="0">
            <a:spAutoFit/>
          </a:bodyPr>
          <a:lstStyle/>
          <a:p>
            <a:pPr marL="285750" indent="-285750">
              <a:spcAft>
                <a:spcPts val="600"/>
              </a:spcAft>
              <a:buFont typeface="Arial" panose="020B0604020202020204" pitchFamily="34" charset="0"/>
              <a:buChar char="•"/>
            </a:pPr>
            <a:r>
              <a:rPr lang="en-US" sz="3200" dirty="0"/>
              <a:t>We have a large “hard drive” for storage</a:t>
            </a:r>
          </a:p>
          <a:p>
            <a:pPr marL="285750" indent="-285750">
              <a:spcAft>
                <a:spcPts val="600"/>
              </a:spcAft>
              <a:buFont typeface="Arial" panose="020B0604020202020204" pitchFamily="34" charset="0"/>
              <a:buChar char="•"/>
            </a:pPr>
            <a:r>
              <a:rPr lang="en-US" sz="3200" dirty="0"/>
              <a:t>Limited memory capacity for processing unfamiliar information.</a:t>
            </a:r>
          </a:p>
          <a:p>
            <a:pPr marL="285750" indent="-285750">
              <a:spcAft>
                <a:spcPts val="600"/>
              </a:spcAft>
              <a:buFont typeface="Arial" panose="020B0604020202020204" pitchFamily="34" charset="0"/>
              <a:buChar char="•"/>
            </a:pPr>
            <a:r>
              <a:rPr lang="en-US" sz="3200" dirty="0"/>
              <a:t>Input or stimuli is held temporarily in our unconscious for less than a second until it is discarded or chosen for further processing</a:t>
            </a:r>
          </a:p>
          <a:p>
            <a:pPr marL="285750" indent="-285750">
              <a:spcAft>
                <a:spcPts val="600"/>
              </a:spcAft>
              <a:buFont typeface="Arial" panose="020B0604020202020204" pitchFamily="34" charset="0"/>
              <a:buChar char="•"/>
            </a:pPr>
            <a:r>
              <a:rPr lang="en-US" sz="3200" dirty="0"/>
              <a:t>When something catches our attention our conscious working memory acts like a CPU where it examines the information and encodes it for storage in long-term memory</a:t>
            </a:r>
          </a:p>
          <a:p>
            <a:pPr marL="285750" indent="-285750">
              <a:spcAft>
                <a:spcPts val="600"/>
              </a:spcAft>
              <a:buFont typeface="Arial" panose="020B0604020202020204" pitchFamily="34" charset="0"/>
              <a:buChar char="•"/>
            </a:pPr>
            <a:r>
              <a:rPr lang="en-US" sz="3200" dirty="0"/>
              <a:t>Working memory acts as a gatekeeper for new information so we should understand how it can become overloaded.</a:t>
            </a:r>
          </a:p>
        </p:txBody>
      </p:sp>
      <p:pic>
        <p:nvPicPr>
          <p:cNvPr id="20" name="Graphic 19" descr="Artificial Intelligence outline">
            <a:extLst>
              <a:ext uri="{FF2B5EF4-FFF2-40B4-BE49-F238E27FC236}">
                <a16:creationId xmlns:a16="http://schemas.microsoft.com/office/drawing/2014/main" id="{2CED4147-4474-DC82-9F76-9B3D17DD7A9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03337" y="2990862"/>
            <a:ext cx="2286000" cy="2286000"/>
          </a:xfrm>
          <a:prstGeom prst="rect">
            <a:avLst/>
          </a:prstGeom>
          <a:effectLst>
            <a:reflection endPos="0" dir="5400000" sy="-100000" algn="bl" rotWithShape="0"/>
          </a:effectLst>
          <a:scene3d>
            <a:camera prst="orthographicFront">
              <a:rot lat="0" lon="10800000" rev="0"/>
            </a:camera>
            <a:lightRig rig="threePt" dir="t"/>
          </a:scene3d>
        </p:spPr>
      </p:pic>
      <p:cxnSp>
        <p:nvCxnSpPr>
          <p:cNvPr id="21" name="Straight Arrow Connector 20">
            <a:extLst>
              <a:ext uri="{FF2B5EF4-FFF2-40B4-BE49-F238E27FC236}">
                <a16:creationId xmlns:a16="http://schemas.microsoft.com/office/drawing/2014/main" id="{F8186199-64C6-E84F-ACB2-3E0C9B00FF7F}"/>
              </a:ext>
            </a:extLst>
          </p:cNvPr>
          <p:cNvCxnSpPr/>
          <p:nvPr/>
        </p:nvCxnSpPr>
        <p:spPr>
          <a:xfrm>
            <a:off x="3398837" y="4137040"/>
            <a:ext cx="1600200" cy="0"/>
          </a:xfrm>
          <a:prstGeom prst="straightConnector1">
            <a:avLst/>
          </a:prstGeom>
          <a:ln w="50800">
            <a:solidFill>
              <a:schemeClr val="tx1">
                <a:lumMod val="85000"/>
                <a:lumOff val="15000"/>
              </a:schemeClr>
            </a:solidFill>
            <a:headEnd w="med" len="lg"/>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45382204"/>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62F963-6676-9AD8-AA0E-3AF4F31E8170}"/>
              </a:ext>
            </a:extLst>
          </p:cNvPr>
          <p:cNvSpPr>
            <a:spLocks noGrp="1"/>
          </p:cNvSpPr>
          <p:nvPr>
            <p:ph type="title"/>
          </p:nvPr>
        </p:nvSpPr>
        <p:spPr/>
        <p:txBody>
          <a:bodyPr/>
          <a:lstStyle/>
          <a:p>
            <a:r>
              <a:rPr lang="en-US" dirty="0"/>
              <a:t>Proximity (</a:t>
            </a:r>
            <a:r>
              <a:rPr lang="en-US" dirty="0" err="1"/>
              <a:t>cont</a:t>
            </a:r>
            <a:r>
              <a:rPr lang="en-US" dirty="0"/>
              <a:t>)</a:t>
            </a:r>
          </a:p>
        </p:txBody>
      </p:sp>
      <p:grpSp>
        <p:nvGrpSpPr>
          <p:cNvPr id="6" name="Group 5">
            <a:extLst>
              <a:ext uri="{FF2B5EF4-FFF2-40B4-BE49-F238E27FC236}">
                <a16:creationId xmlns:a16="http://schemas.microsoft.com/office/drawing/2014/main" id="{9164EB59-5D75-AD72-1C7E-4101A9F757CB}"/>
              </a:ext>
            </a:extLst>
          </p:cNvPr>
          <p:cNvGrpSpPr/>
          <p:nvPr/>
        </p:nvGrpSpPr>
        <p:grpSpPr>
          <a:xfrm>
            <a:off x="11018837" y="3535362"/>
            <a:ext cx="10058400" cy="5924854"/>
            <a:chOff x="10333037" y="3135617"/>
            <a:chExt cx="10058400" cy="5924854"/>
          </a:xfrm>
        </p:grpSpPr>
        <p:sp>
          <p:nvSpPr>
            <p:cNvPr id="4" name="Rectangle 3">
              <a:extLst>
                <a:ext uri="{FF2B5EF4-FFF2-40B4-BE49-F238E27FC236}">
                  <a16:creationId xmlns:a16="http://schemas.microsoft.com/office/drawing/2014/main" id="{29C1ED80-564F-1E09-4021-4F19A976105B}"/>
                </a:ext>
              </a:extLst>
            </p:cNvPr>
            <p:cNvSpPr/>
            <p:nvPr/>
          </p:nvSpPr>
          <p:spPr>
            <a:xfrm>
              <a:off x="10340088" y="3135617"/>
              <a:ext cx="10051349" cy="970635"/>
            </a:xfrm>
            <a:prstGeom prst="rect">
              <a:avLst/>
            </a:prstGeom>
            <a:solidFill>
              <a:schemeClr val="accent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000" dirty="0"/>
                <a:t>Proximity Application</a:t>
              </a:r>
            </a:p>
          </p:txBody>
        </p:sp>
        <p:pic>
          <p:nvPicPr>
            <p:cNvPr id="3" name="Picture 2">
              <a:extLst>
                <a:ext uri="{FF2B5EF4-FFF2-40B4-BE49-F238E27FC236}">
                  <a16:creationId xmlns:a16="http://schemas.microsoft.com/office/drawing/2014/main" id="{882E4E3D-C485-0A46-A5E1-8572699FA8C5}"/>
                </a:ext>
              </a:extLst>
            </p:cNvPr>
            <p:cNvPicPr>
              <a:picLocks noChangeAspect="1"/>
            </p:cNvPicPr>
            <p:nvPr/>
          </p:nvPicPr>
          <p:blipFill>
            <a:blip r:embed="rId2"/>
            <a:stretch>
              <a:fillRect/>
            </a:stretch>
          </p:blipFill>
          <p:spPr>
            <a:xfrm>
              <a:off x="10333037" y="4106252"/>
              <a:ext cx="10058400" cy="4954219"/>
            </a:xfrm>
            <a:prstGeom prst="rect">
              <a:avLst/>
            </a:prstGeom>
            <a:noFill/>
            <a:effectLst/>
          </p:spPr>
        </p:pic>
      </p:grpSp>
      <p:sp>
        <p:nvSpPr>
          <p:cNvPr id="7" name="TextBox 6">
            <a:extLst>
              <a:ext uri="{FF2B5EF4-FFF2-40B4-BE49-F238E27FC236}">
                <a16:creationId xmlns:a16="http://schemas.microsoft.com/office/drawing/2014/main" id="{04D8AEAA-9A2E-724C-E927-343849E10437}"/>
              </a:ext>
            </a:extLst>
          </p:cNvPr>
          <p:cNvSpPr txBox="1"/>
          <p:nvPr/>
        </p:nvSpPr>
        <p:spPr>
          <a:xfrm>
            <a:off x="1170464" y="3706507"/>
            <a:ext cx="7790973" cy="1938992"/>
          </a:xfrm>
          <a:prstGeom prst="rect">
            <a:avLst/>
          </a:prstGeom>
          <a:noFill/>
        </p:spPr>
        <p:txBody>
          <a:bodyPr wrap="square" rtlCol="0">
            <a:spAutoFit/>
          </a:bodyPr>
          <a:lstStyle/>
          <a:p>
            <a:r>
              <a:rPr lang="en-US" sz="4000" dirty="0"/>
              <a:t>Eyes are draw either down the rows (on the right) or across columns (on the left)</a:t>
            </a:r>
          </a:p>
        </p:txBody>
      </p:sp>
    </p:spTree>
    <p:extLst>
      <p:ext uri="{BB962C8B-B14F-4D97-AF65-F5344CB8AC3E}">
        <p14:creationId xmlns:p14="http://schemas.microsoft.com/office/powerpoint/2010/main" val="2459893639"/>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425FE6-EAA1-58AC-0B07-014F4C929662}"/>
              </a:ext>
            </a:extLst>
          </p:cNvPr>
          <p:cNvSpPr>
            <a:spLocks noGrp="1"/>
          </p:cNvSpPr>
          <p:nvPr>
            <p:ph type="title"/>
          </p:nvPr>
        </p:nvSpPr>
        <p:spPr/>
        <p:txBody>
          <a:bodyPr/>
          <a:lstStyle/>
          <a:p>
            <a:r>
              <a:rPr lang="en-US" dirty="0"/>
              <a:t>similarity</a:t>
            </a:r>
          </a:p>
        </p:txBody>
      </p:sp>
      <p:grpSp>
        <p:nvGrpSpPr>
          <p:cNvPr id="5" name="Group 4">
            <a:extLst>
              <a:ext uri="{FF2B5EF4-FFF2-40B4-BE49-F238E27FC236}">
                <a16:creationId xmlns:a16="http://schemas.microsoft.com/office/drawing/2014/main" id="{C075966A-0A7E-ED7A-F63A-EACFE6C238C9}"/>
              </a:ext>
            </a:extLst>
          </p:cNvPr>
          <p:cNvGrpSpPr/>
          <p:nvPr/>
        </p:nvGrpSpPr>
        <p:grpSpPr>
          <a:xfrm>
            <a:off x="12978516" y="3840162"/>
            <a:ext cx="8518320" cy="5892052"/>
            <a:chOff x="10180637" y="3273787"/>
            <a:chExt cx="10972800" cy="6907303"/>
          </a:xfrm>
        </p:grpSpPr>
        <p:pic>
          <p:nvPicPr>
            <p:cNvPr id="3" name="Picture 2">
              <a:extLst>
                <a:ext uri="{FF2B5EF4-FFF2-40B4-BE49-F238E27FC236}">
                  <a16:creationId xmlns:a16="http://schemas.microsoft.com/office/drawing/2014/main" id="{EF924048-1278-06F4-EF14-2AAB840723A1}"/>
                </a:ext>
              </a:extLst>
            </p:cNvPr>
            <p:cNvPicPr>
              <a:picLocks noChangeAspect="1"/>
            </p:cNvPicPr>
            <p:nvPr/>
          </p:nvPicPr>
          <p:blipFill>
            <a:blip r:embed="rId2"/>
            <a:stretch>
              <a:fillRect/>
            </a:stretch>
          </p:blipFill>
          <p:spPr>
            <a:xfrm>
              <a:off x="10180637" y="4449762"/>
              <a:ext cx="10972800" cy="5731328"/>
            </a:xfrm>
            <a:prstGeom prst="rect">
              <a:avLst/>
            </a:prstGeom>
          </p:spPr>
        </p:pic>
        <p:sp>
          <p:nvSpPr>
            <p:cNvPr id="4" name="Rectangle 3">
              <a:extLst>
                <a:ext uri="{FF2B5EF4-FFF2-40B4-BE49-F238E27FC236}">
                  <a16:creationId xmlns:a16="http://schemas.microsoft.com/office/drawing/2014/main" id="{D985A925-B53C-920E-A06B-DD2DCAF32B13}"/>
                </a:ext>
              </a:extLst>
            </p:cNvPr>
            <p:cNvSpPr/>
            <p:nvPr/>
          </p:nvSpPr>
          <p:spPr>
            <a:xfrm>
              <a:off x="10180637" y="3273787"/>
              <a:ext cx="10972800" cy="1097280"/>
            </a:xfrm>
            <a:prstGeom prst="rect">
              <a:avLst/>
            </a:prstGeom>
            <a:solidFill>
              <a:schemeClr val="tx1">
                <a:lumMod val="75000"/>
                <a:lumOff val="25000"/>
              </a:schemeClr>
            </a:solidFill>
            <a:ln>
              <a:solidFill>
                <a:schemeClr val="tx1">
                  <a:lumMod val="85000"/>
                  <a:lumOff val="1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000" dirty="0"/>
                <a:t>Similarity Principle</a:t>
              </a:r>
            </a:p>
          </p:txBody>
        </p:sp>
      </p:grpSp>
      <p:sp>
        <p:nvSpPr>
          <p:cNvPr id="6" name="TextBox 5">
            <a:extLst>
              <a:ext uri="{FF2B5EF4-FFF2-40B4-BE49-F238E27FC236}">
                <a16:creationId xmlns:a16="http://schemas.microsoft.com/office/drawing/2014/main" id="{3667180E-DF2B-CA37-CB1B-863096A8489C}"/>
              </a:ext>
            </a:extLst>
          </p:cNvPr>
          <p:cNvSpPr txBox="1"/>
          <p:nvPr/>
        </p:nvSpPr>
        <p:spPr>
          <a:xfrm>
            <a:off x="1205615" y="3840162"/>
            <a:ext cx="9715501" cy="3785652"/>
          </a:xfrm>
          <a:prstGeom prst="rect">
            <a:avLst/>
          </a:prstGeom>
          <a:noFill/>
        </p:spPr>
        <p:txBody>
          <a:bodyPr wrap="square" rtlCol="0">
            <a:spAutoFit/>
          </a:bodyPr>
          <a:lstStyle/>
          <a:p>
            <a:r>
              <a:rPr lang="en-US" sz="4000" dirty="0"/>
              <a:t>Objects that are of similar color, shape, size, or orientation are perceived as related or belonging to part of a group.</a:t>
            </a:r>
          </a:p>
          <a:p>
            <a:endParaRPr lang="en-US" sz="4000" dirty="0"/>
          </a:p>
          <a:p>
            <a:r>
              <a:rPr lang="en-US" sz="4000" dirty="0"/>
              <a:t>Where do we see this in data visualization?</a:t>
            </a:r>
          </a:p>
        </p:txBody>
      </p:sp>
    </p:spTree>
    <p:extLst>
      <p:ext uri="{BB962C8B-B14F-4D97-AF65-F5344CB8AC3E}">
        <p14:creationId xmlns:p14="http://schemas.microsoft.com/office/powerpoint/2010/main" val="2834434998"/>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CA3CD2-E2EA-8A7A-B355-45085583298A}"/>
              </a:ext>
            </a:extLst>
          </p:cNvPr>
          <p:cNvSpPr>
            <a:spLocks noGrp="1"/>
          </p:cNvSpPr>
          <p:nvPr>
            <p:ph type="title"/>
          </p:nvPr>
        </p:nvSpPr>
        <p:spPr/>
        <p:txBody>
          <a:bodyPr/>
          <a:lstStyle/>
          <a:p>
            <a:r>
              <a:rPr lang="en-US" dirty="0"/>
              <a:t>Similarity (</a:t>
            </a:r>
            <a:r>
              <a:rPr lang="en-US" dirty="0" err="1"/>
              <a:t>Cont</a:t>
            </a:r>
            <a:r>
              <a:rPr lang="en-US" dirty="0"/>
              <a:t>)</a:t>
            </a:r>
          </a:p>
        </p:txBody>
      </p:sp>
      <p:grpSp>
        <p:nvGrpSpPr>
          <p:cNvPr id="5" name="Group 4">
            <a:extLst>
              <a:ext uri="{FF2B5EF4-FFF2-40B4-BE49-F238E27FC236}">
                <a16:creationId xmlns:a16="http://schemas.microsoft.com/office/drawing/2014/main" id="{5F46D72B-13E7-0FC5-9FB4-BCAB0FC5CFFD}"/>
              </a:ext>
            </a:extLst>
          </p:cNvPr>
          <p:cNvGrpSpPr/>
          <p:nvPr/>
        </p:nvGrpSpPr>
        <p:grpSpPr>
          <a:xfrm>
            <a:off x="12695237" y="3582464"/>
            <a:ext cx="9006537" cy="6001796"/>
            <a:chOff x="11018837" y="3611562"/>
            <a:chExt cx="10889063" cy="6517192"/>
          </a:xfrm>
        </p:grpSpPr>
        <p:pic>
          <p:nvPicPr>
            <p:cNvPr id="3" name="Picture 2">
              <a:extLst>
                <a:ext uri="{FF2B5EF4-FFF2-40B4-BE49-F238E27FC236}">
                  <a16:creationId xmlns:a16="http://schemas.microsoft.com/office/drawing/2014/main" id="{47D89536-A2B8-2963-815F-2D4FD1CB4163}"/>
                </a:ext>
              </a:extLst>
            </p:cNvPr>
            <p:cNvPicPr>
              <a:picLocks noChangeAspect="1"/>
            </p:cNvPicPr>
            <p:nvPr/>
          </p:nvPicPr>
          <p:blipFill>
            <a:blip r:embed="rId2"/>
            <a:stretch>
              <a:fillRect/>
            </a:stretch>
          </p:blipFill>
          <p:spPr>
            <a:xfrm>
              <a:off x="11018837" y="4678362"/>
              <a:ext cx="10889063" cy="5450392"/>
            </a:xfrm>
            <a:prstGeom prst="rect">
              <a:avLst/>
            </a:prstGeom>
          </p:spPr>
        </p:pic>
        <p:sp>
          <p:nvSpPr>
            <p:cNvPr id="4" name="Rectangle 3">
              <a:extLst>
                <a:ext uri="{FF2B5EF4-FFF2-40B4-BE49-F238E27FC236}">
                  <a16:creationId xmlns:a16="http://schemas.microsoft.com/office/drawing/2014/main" id="{74F03533-2A75-E124-D406-D9BFCFC767F5}"/>
                </a:ext>
              </a:extLst>
            </p:cNvPr>
            <p:cNvSpPr/>
            <p:nvPr/>
          </p:nvSpPr>
          <p:spPr>
            <a:xfrm>
              <a:off x="11018837" y="3611562"/>
              <a:ext cx="10889063" cy="1066800"/>
            </a:xfrm>
            <a:prstGeom prst="rect">
              <a:avLst/>
            </a:prstGeom>
            <a:solidFill>
              <a:schemeClr val="accent1">
                <a:lumMod val="7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000" dirty="0"/>
                <a:t>Similarity Application</a:t>
              </a:r>
            </a:p>
          </p:txBody>
        </p:sp>
      </p:grpSp>
      <p:sp>
        <p:nvSpPr>
          <p:cNvPr id="6" name="TextBox 5">
            <a:extLst>
              <a:ext uri="{FF2B5EF4-FFF2-40B4-BE49-F238E27FC236}">
                <a16:creationId xmlns:a16="http://schemas.microsoft.com/office/drawing/2014/main" id="{8BF5C2DC-7FAF-6746-685F-70912C9E95C3}"/>
              </a:ext>
            </a:extLst>
          </p:cNvPr>
          <p:cNvSpPr txBox="1"/>
          <p:nvPr/>
        </p:nvSpPr>
        <p:spPr>
          <a:xfrm>
            <a:off x="1170464" y="3706507"/>
            <a:ext cx="7790973" cy="1938992"/>
          </a:xfrm>
          <a:prstGeom prst="rect">
            <a:avLst/>
          </a:prstGeom>
          <a:noFill/>
        </p:spPr>
        <p:txBody>
          <a:bodyPr wrap="square" rtlCol="0">
            <a:spAutoFit/>
          </a:bodyPr>
          <a:lstStyle/>
          <a:p>
            <a:r>
              <a:rPr lang="en-US" sz="4000" dirty="0"/>
              <a:t>The similarity of the color is a cue for us to read across the rows (rather than down the columns)</a:t>
            </a:r>
          </a:p>
        </p:txBody>
      </p:sp>
    </p:spTree>
    <p:extLst>
      <p:ext uri="{BB962C8B-B14F-4D97-AF65-F5344CB8AC3E}">
        <p14:creationId xmlns:p14="http://schemas.microsoft.com/office/powerpoint/2010/main" val="2561593405"/>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57D860-A860-2459-B647-80E60691CABF}"/>
              </a:ext>
            </a:extLst>
          </p:cNvPr>
          <p:cNvSpPr>
            <a:spLocks noGrp="1"/>
          </p:cNvSpPr>
          <p:nvPr>
            <p:ph type="title"/>
          </p:nvPr>
        </p:nvSpPr>
        <p:spPr/>
        <p:txBody>
          <a:bodyPr/>
          <a:lstStyle/>
          <a:p>
            <a:r>
              <a:rPr lang="en-US" dirty="0"/>
              <a:t>enclosure</a:t>
            </a:r>
          </a:p>
        </p:txBody>
      </p:sp>
      <p:grpSp>
        <p:nvGrpSpPr>
          <p:cNvPr id="5" name="Group 4">
            <a:extLst>
              <a:ext uri="{FF2B5EF4-FFF2-40B4-BE49-F238E27FC236}">
                <a16:creationId xmlns:a16="http://schemas.microsoft.com/office/drawing/2014/main" id="{9B31B3F4-3B60-7244-34A0-926D912F6A99}"/>
              </a:ext>
            </a:extLst>
          </p:cNvPr>
          <p:cNvGrpSpPr/>
          <p:nvPr/>
        </p:nvGrpSpPr>
        <p:grpSpPr>
          <a:xfrm>
            <a:off x="12009437" y="3402988"/>
            <a:ext cx="9930266" cy="6360748"/>
            <a:chOff x="11095037" y="3763962"/>
            <a:chExt cx="9930266" cy="6360748"/>
          </a:xfrm>
        </p:grpSpPr>
        <p:pic>
          <p:nvPicPr>
            <p:cNvPr id="3" name="Picture 2">
              <a:extLst>
                <a:ext uri="{FF2B5EF4-FFF2-40B4-BE49-F238E27FC236}">
                  <a16:creationId xmlns:a16="http://schemas.microsoft.com/office/drawing/2014/main" id="{24D96ECF-557B-625E-B0AF-6C4DA5EB074A}"/>
                </a:ext>
              </a:extLst>
            </p:cNvPr>
            <p:cNvPicPr>
              <a:picLocks noChangeAspect="1"/>
            </p:cNvPicPr>
            <p:nvPr/>
          </p:nvPicPr>
          <p:blipFill>
            <a:blip r:embed="rId2"/>
            <a:stretch>
              <a:fillRect/>
            </a:stretch>
          </p:blipFill>
          <p:spPr>
            <a:xfrm>
              <a:off x="11095037" y="4906962"/>
              <a:ext cx="9906000" cy="5217748"/>
            </a:xfrm>
            <a:prstGeom prst="rect">
              <a:avLst/>
            </a:prstGeom>
          </p:spPr>
        </p:pic>
        <p:sp>
          <p:nvSpPr>
            <p:cNvPr id="4" name="Rectangle 3">
              <a:extLst>
                <a:ext uri="{FF2B5EF4-FFF2-40B4-BE49-F238E27FC236}">
                  <a16:creationId xmlns:a16="http://schemas.microsoft.com/office/drawing/2014/main" id="{C828FEF9-D665-B854-FC81-DEBF0D6D92BF}"/>
                </a:ext>
              </a:extLst>
            </p:cNvPr>
            <p:cNvSpPr/>
            <p:nvPr/>
          </p:nvSpPr>
          <p:spPr>
            <a:xfrm>
              <a:off x="11119303" y="3763962"/>
              <a:ext cx="9906000" cy="1143000"/>
            </a:xfrm>
            <a:prstGeom prst="rect">
              <a:avLst/>
            </a:prstGeom>
            <a:solidFill>
              <a:schemeClr val="tx1">
                <a:lumMod val="75000"/>
                <a:lumOff val="2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000" dirty="0"/>
                <a:t>Enclosure Principle</a:t>
              </a:r>
            </a:p>
          </p:txBody>
        </p:sp>
      </p:grpSp>
      <p:sp>
        <p:nvSpPr>
          <p:cNvPr id="6" name="TextBox 5">
            <a:extLst>
              <a:ext uri="{FF2B5EF4-FFF2-40B4-BE49-F238E27FC236}">
                <a16:creationId xmlns:a16="http://schemas.microsoft.com/office/drawing/2014/main" id="{7E39A065-CBB5-F43E-F940-94E2203F3B11}"/>
              </a:ext>
            </a:extLst>
          </p:cNvPr>
          <p:cNvSpPr txBox="1"/>
          <p:nvPr/>
        </p:nvSpPr>
        <p:spPr>
          <a:xfrm>
            <a:off x="1170464" y="3391353"/>
            <a:ext cx="9715501" cy="6863417"/>
          </a:xfrm>
          <a:prstGeom prst="rect">
            <a:avLst/>
          </a:prstGeom>
          <a:noFill/>
        </p:spPr>
        <p:txBody>
          <a:bodyPr wrap="square" rtlCol="0">
            <a:spAutoFit/>
          </a:bodyPr>
          <a:lstStyle/>
          <a:p>
            <a:r>
              <a:rPr lang="en-US" sz="4000" dirty="0"/>
              <a:t>Objects that are physically enclosed together to belong to a group.</a:t>
            </a:r>
          </a:p>
          <a:p>
            <a:endParaRPr lang="en-US" sz="4000" dirty="0"/>
          </a:p>
          <a:p>
            <a:r>
              <a:rPr lang="en-US" sz="4000" dirty="0"/>
              <a:t>It doesn’t take a strong enclosure to do this, shading may be sufficient.</a:t>
            </a:r>
          </a:p>
          <a:p>
            <a:endParaRPr lang="en-US" sz="4000" dirty="0"/>
          </a:p>
          <a:p>
            <a:r>
              <a:rPr lang="en-US" sz="4000" dirty="0"/>
              <a:t>To an extent, overrides the proximity gestalt.</a:t>
            </a:r>
          </a:p>
          <a:p>
            <a:endParaRPr lang="en-US" sz="4000" dirty="0"/>
          </a:p>
          <a:p>
            <a:r>
              <a:rPr lang="en-US" sz="4000" dirty="0"/>
              <a:t>Where do we see this in data visualization?</a:t>
            </a:r>
          </a:p>
        </p:txBody>
      </p:sp>
    </p:spTree>
    <p:extLst>
      <p:ext uri="{BB962C8B-B14F-4D97-AF65-F5344CB8AC3E}">
        <p14:creationId xmlns:p14="http://schemas.microsoft.com/office/powerpoint/2010/main" val="645742969"/>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4BD60E-07B1-E2B8-2845-79A49C1C4D79}"/>
              </a:ext>
            </a:extLst>
          </p:cNvPr>
          <p:cNvSpPr>
            <a:spLocks noGrp="1"/>
          </p:cNvSpPr>
          <p:nvPr>
            <p:ph type="title"/>
          </p:nvPr>
        </p:nvSpPr>
        <p:spPr/>
        <p:txBody>
          <a:bodyPr/>
          <a:lstStyle/>
          <a:p>
            <a:r>
              <a:rPr lang="en-US" dirty="0"/>
              <a:t>Enclosure (</a:t>
            </a:r>
            <a:r>
              <a:rPr lang="en-US" dirty="0" err="1"/>
              <a:t>cont</a:t>
            </a:r>
            <a:r>
              <a:rPr lang="en-US" dirty="0"/>
              <a:t>)</a:t>
            </a:r>
          </a:p>
        </p:txBody>
      </p:sp>
      <p:grpSp>
        <p:nvGrpSpPr>
          <p:cNvPr id="8" name="Group 7">
            <a:extLst>
              <a:ext uri="{FF2B5EF4-FFF2-40B4-BE49-F238E27FC236}">
                <a16:creationId xmlns:a16="http://schemas.microsoft.com/office/drawing/2014/main" id="{CE59355D-E345-A31C-6266-372AE8BD4C8F}"/>
              </a:ext>
            </a:extLst>
          </p:cNvPr>
          <p:cNvGrpSpPr/>
          <p:nvPr/>
        </p:nvGrpSpPr>
        <p:grpSpPr>
          <a:xfrm>
            <a:off x="12695237" y="2544762"/>
            <a:ext cx="8869681" cy="8686800"/>
            <a:chOff x="11728903" y="2697162"/>
            <a:chExt cx="8869681" cy="8686800"/>
          </a:xfrm>
        </p:grpSpPr>
        <p:pic>
          <p:nvPicPr>
            <p:cNvPr id="6" name="Picture 5" descr="A picture containing line, diagram, design&#10;&#10;Description automatically generated">
              <a:extLst>
                <a:ext uri="{FF2B5EF4-FFF2-40B4-BE49-F238E27FC236}">
                  <a16:creationId xmlns:a16="http://schemas.microsoft.com/office/drawing/2014/main" id="{6AAB63A1-8A59-AED8-6018-A6293AA4877F}"/>
                </a:ext>
              </a:extLst>
            </p:cNvPr>
            <p:cNvPicPr>
              <a:picLocks noChangeAspect="1"/>
            </p:cNvPicPr>
            <p:nvPr/>
          </p:nvPicPr>
          <p:blipFill>
            <a:blip r:embed="rId2"/>
            <a:stretch>
              <a:fillRect/>
            </a:stretch>
          </p:blipFill>
          <p:spPr>
            <a:xfrm>
              <a:off x="11728903" y="3992562"/>
              <a:ext cx="8869680" cy="7391400"/>
            </a:xfrm>
            <a:prstGeom prst="rect">
              <a:avLst/>
            </a:prstGeom>
          </p:spPr>
        </p:pic>
        <p:sp>
          <p:nvSpPr>
            <p:cNvPr id="7" name="Rectangle 6">
              <a:extLst>
                <a:ext uri="{FF2B5EF4-FFF2-40B4-BE49-F238E27FC236}">
                  <a16:creationId xmlns:a16="http://schemas.microsoft.com/office/drawing/2014/main" id="{DAD44F9B-E5D9-EA2E-9B4F-4F8E142AFA16}"/>
                </a:ext>
              </a:extLst>
            </p:cNvPr>
            <p:cNvSpPr/>
            <p:nvPr/>
          </p:nvSpPr>
          <p:spPr>
            <a:xfrm>
              <a:off x="11728904" y="2697162"/>
              <a:ext cx="8869680" cy="1097280"/>
            </a:xfrm>
            <a:prstGeom prst="rect">
              <a:avLst/>
            </a:prstGeom>
            <a:solidFill>
              <a:schemeClr val="accent1">
                <a:lumMod val="75000"/>
              </a:schemeClr>
            </a:solidFill>
            <a:ln>
              <a:solidFill>
                <a:schemeClr val="tx1">
                  <a:lumMod val="85000"/>
                  <a:lumOff val="1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000" dirty="0"/>
                <a:t>Enclosure Application</a:t>
              </a:r>
            </a:p>
          </p:txBody>
        </p:sp>
      </p:grpSp>
      <p:sp>
        <p:nvSpPr>
          <p:cNvPr id="9" name="TextBox 8">
            <a:extLst>
              <a:ext uri="{FF2B5EF4-FFF2-40B4-BE49-F238E27FC236}">
                <a16:creationId xmlns:a16="http://schemas.microsoft.com/office/drawing/2014/main" id="{BF72B8FE-D3F6-7E37-026C-13398EA42499}"/>
              </a:ext>
            </a:extLst>
          </p:cNvPr>
          <p:cNvSpPr txBox="1"/>
          <p:nvPr/>
        </p:nvSpPr>
        <p:spPr>
          <a:xfrm>
            <a:off x="1140301" y="2544762"/>
            <a:ext cx="8229600" cy="5632311"/>
          </a:xfrm>
          <a:prstGeom prst="rect">
            <a:avLst/>
          </a:prstGeom>
          <a:noFill/>
        </p:spPr>
        <p:txBody>
          <a:bodyPr wrap="square" rtlCol="0">
            <a:spAutoFit/>
          </a:bodyPr>
          <a:lstStyle/>
          <a:p>
            <a:r>
              <a:rPr lang="en-US" sz="4000" dirty="0"/>
              <a:t>One way we can leverage enclosure is to draw a visual distinction within our data.</a:t>
            </a:r>
          </a:p>
          <a:p>
            <a:endParaRPr lang="en-US" sz="4000" dirty="0"/>
          </a:p>
          <a:p>
            <a:r>
              <a:rPr lang="en-US" sz="4000" dirty="0"/>
              <a:t>This groups data points together visually.</a:t>
            </a:r>
          </a:p>
          <a:p>
            <a:endParaRPr lang="en-US" sz="4000" dirty="0"/>
          </a:p>
          <a:p>
            <a:r>
              <a:rPr lang="en-US" sz="4000" dirty="0"/>
              <a:t>Appears stronger than if the points were a different color.</a:t>
            </a:r>
          </a:p>
        </p:txBody>
      </p:sp>
    </p:spTree>
    <p:extLst>
      <p:ext uri="{BB962C8B-B14F-4D97-AF65-F5344CB8AC3E}">
        <p14:creationId xmlns:p14="http://schemas.microsoft.com/office/powerpoint/2010/main" val="2804991576"/>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500F4D-0D8E-87FF-B259-D41A7194E30D}"/>
              </a:ext>
            </a:extLst>
          </p:cNvPr>
          <p:cNvSpPr>
            <a:spLocks noGrp="1"/>
          </p:cNvSpPr>
          <p:nvPr>
            <p:ph type="title"/>
          </p:nvPr>
        </p:nvSpPr>
        <p:spPr/>
        <p:txBody>
          <a:bodyPr/>
          <a:lstStyle/>
          <a:p>
            <a:r>
              <a:rPr lang="en-US" dirty="0"/>
              <a:t>Enclosure vs similarity</a:t>
            </a:r>
          </a:p>
        </p:txBody>
      </p:sp>
      <p:pic>
        <p:nvPicPr>
          <p:cNvPr id="6" name="Picture 5" descr="A picture containing line, diagram, design&#10;&#10;Description automatically generated">
            <a:extLst>
              <a:ext uri="{FF2B5EF4-FFF2-40B4-BE49-F238E27FC236}">
                <a16:creationId xmlns:a16="http://schemas.microsoft.com/office/drawing/2014/main" id="{D0F3289C-35A8-328C-629C-03F0024465ED}"/>
              </a:ext>
            </a:extLst>
          </p:cNvPr>
          <p:cNvPicPr>
            <a:picLocks noChangeAspect="1"/>
          </p:cNvPicPr>
          <p:nvPr/>
        </p:nvPicPr>
        <p:blipFill>
          <a:blip r:embed="rId2"/>
          <a:stretch>
            <a:fillRect/>
          </a:stretch>
        </p:blipFill>
        <p:spPr>
          <a:xfrm>
            <a:off x="12161837" y="3535362"/>
            <a:ext cx="9875520" cy="8229600"/>
          </a:xfrm>
          <a:prstGeom prst="rect">
            <a:avLst/>
          </a:prstGeom>
        </p:spPr>
      </p:pic>
      <p:pic>
        <p:nvPicPr>
          <p:cNvPr id="8" name="Picture 7" descr="A picture containing diagram, line, plot&#10;&#10;Description automatically generated">
            <a:extLst>
              <a:ext uri="{FF2B5EF4-FFF2-40B4-BE49-F238E27FC236}">
                <a16:creationId xmlns:a16="http://schemas.microsoft.com/office/drawing/2014/main" id="{B2D3796B-CD53-CD38-F799-F75074A21FD3}"/>
              </a:ext>
            </a:extLst>
          </p:cNvPr>
          <p:cNvPicPr>
            <a:picLocks noChangeAspect="1"/>
          </p:cNvPicPr>
          <p:nvPr/>
        </p:nvPicPr>
        <p:blipFill>
          <a:blip r:embed="rId3"/>
          <a:stretch>
            <a:fillRect/>
          </a:stretch>
        </p:blipFill>
        <p:spPr>
          <a:xfrm>
            <a:off x="1371918" y="3535362"/>
            <a:ext cx="9875520" cy="8229600"/>
          </a:xfrm>
          <a:prstGeom prst="rect">
            <a:avLst/>
          </a:prstGeom>
        </p:spPr>
      </p:pic>
    </p:spTree>
    <p:extLst>
      <p:ext uri="{BB962C8B-B14F-4D97-AF65-F5344CB8AC3E}">
        <p14:creationId xmlns:p14="http://schemas.microsoft.com/office/powerpoint/2010/main" val="2383170894"/>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198BDC-B7D0-687E-72BC-8B1293DF5CE9}"/>
              </a:ext>
            </a:extLst>
          </p:cNvPr>
          <p:cNvSpPr>
            <a:spLocks noGrp="1"/>
          </p:cNvSpPr>
          <p:nvPr>
            <p:ph type="title"/>
          </p:nvPr>
        </p:nvSpPr>
        <p:spPr/>
        <p:txBody>
          <a:bodyPr/>
          <a:lstStyle/>
          <a:p>
            <a:r>
              <a:rPr lang="en-US" dirty="0"/>
              <a:t>closure</a:t>
            </a:r>
          </a:p>
        </p:txBody>
      </p:sp>
      <p:grpSp>
        <p:nvGrpSpPr>
          <p:cNvPr id="8" name="Group 7">
            <a:extLst>
              <a:ext uri="{FF2B5EF4-FFF2-40B4-BE49-F238E27FC236}">
                <a16:creationId xmlns:a16="http://schemas.microsoft.com/office/drawing/2014/main" id="{2701F711-C85C-BAFC-3073-BF52E7999FBE}"/>
              </a:ext>
            </a:extLst>
          </p:cNvPr>
          <p:cNvGrpSpPr/>
          <p:nvPr/>
        </p:nvGrpSpPr>
        <p:grpSpPr>
          <a:xfrm>
            <a:off x="13609637" y="3611562"/>
            <a:ext cx="7772400" cy="5867400"/>
            <a:chOff x="13609637" y="3611562"/>
            <a:chExt cx="7772400" cy="5867400"/>
          </a:xfrm>
        </p:grpSpPr>
        <p:pic>
          <p:nvPicPr>
            <p:cNvPr id="3" name="Picture 2">
              <a:extLst>
                <a:ext uri="{FF2B5EF4-FFF2-40B4-BE49-F238E27FC236}">
                  <a16:creationId xmlns:a16="http://schemas.microsoft.com/office/drawing/2014/main" id="{FAA507CC-B453-B335-1235-D0552ABD4DB5}"/>
                </a:ext>
              </a:extLst>
            </p:cNvPr>
            <p:cNvPicPr>
              <a:picLocks noChangeAspect="1"/>
            </p:cNvPicPr>
            <p:nvPr/>
          </p:nvPicPr>
          <p:blipFill>
            <a:blip r:embed="rId2"/>
            <a:stretch>
              <a:fillRect/>
            </a:stretch>
          </p:blipFill>
          <p:spPr>
            <a:xfrm>
              <a:off x="13609637" y="5388683"/>
              <a:ext cx="7772400" cy="4090279"/>
            </a:xfrm>
            <a:prstGeom prst="rect">
              <a:avLst/>
            </a:prstGeom>
          </p:spPr>
        </p:pic>
        <p:sp>
          <p:nvSpPr>
            <p:cNvPr id="4" name="Rectangle 3">
              <a:extLst>
                <a:ext uri="{FF2B5EF4-FFF2-40B4-BE49-F238E27FC236}">
                  <a16:creationId xmlns:a16="http://schemas.microsoft.com/office/drawing/2014/main" id="{48028528-D9C2-CE41-8FFF-B5D202872CF0}"/>
                </a:ext>
              </a:extLst>
            </p:cNvPr>
            <p:cNvSpPr/>
            <p:nvPr/>
          </p:nvSpPr>
          <p:spPr>
            <a:xfrm>
              <a:off x="13609637" y="3611562"/>
              <a:ext cx="7772400" cy="1143000"/>
            </a:xfrm>
            <a:prstGeom prst="rect">
              <a:avLst/>
            </a:prstGeom>
            <a:solidFill>
              <a:schemeClr val="tx1">
                <a:lumMod val="75000"/>
                <a:lumOff val="2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000" dirty="0"/>
                <a:t>Closure Principle</a:t>
              </a:r>
            </a:p>
          </p:txBody>
        </p:sp>
      </p:grpSp>
      <p:sp>
        <p:nvSpPr>
          <p:cNvPr id="6" name="TextBox 5">
            <a:extLst>
              <a:ext uri="{FF2B5EF4-FFF2-40B4-BE49-F238E27FC236}">
                <a16:creationId xmlns:a16="http://schemas.microsoft.com/office/drawing/2014/main" id="{1A939669-5F62-383A-D60E-99BCB72098D0}"/>
              </a:ext>
            </a:extLst>
          </p:cNvPr>
          <p:cNvSpPr txBox="1"/>
          <p:nvPr/>
        </p:nvSpPr>
        <p:spPr>
          <a:xfrm>
            <a:off x="1170464" y="2752439"/>
            <a:ext cx="9715501" cy="8094524"/>
          </a:xfrm>
          <a:prstGeom prst="rect">
            <a:avLst/>
          </a:prstGeom>
          <a:noFill/>
        </p:spPr>
        <p:txBody>
          <a:bodyPr wrap="square" rtlCol="0">
            <a:spAutoFit/>
          </a:bodyPr>
          <a:lstStyle/>
          <a:p>
            <a:r>
              <a:rPr lang="en-US" sz="4000" dirty="0"/>
              <a:t>The closure principle means that people like things to be simple and to fit inside known constructs. </a:t>
            </a:r>
          </a:p>
          <a:p>
            <a:endParaRPr lang="en-US" sz="4000" dirty="0"/>
          </a:p>
          <a:p>
            <a:r>
              <a:rPr lang="en-US" sz="4000" dirty="0"/>
              <a:t>Because of this, we tend to see a set of individual elements as as single, recognizable shape when we can.</a:t>
            </a:r>
          </a:p>
          <a:p>
            <a:endParaRPr lang="en-US" sz="4000" dirty="0"/>
          </a:p>
          <a:p>
            <a:r>
              <a:rPr lang="en-US" sz="4000" dirty="0"/>
              <a:t>When pieces of a whole are missing, we fill in the missing pieces.</a:t>
            </a:r>
          </a:p>
          <a:p>
            <a:endParaRPr lang="en-US" sz="4000" dirty="0"/>
          </a:p>
          <a:p>
            <a:r>
              <a:rPr lang="en-US" sz="4000" dirty="0"/>
              <a:t>Where do we see this in data visualization?</a:t>
            </a:r>
          </a:p>
        </p:txBody>
      </p:sp>
    </p:spTree>
    <p:extLst>
      <p:ext uri="{BB962C8B-B14F-4D97-AF65-F5344CB8AC3E}">
        <p14:creationId xmlns:p14="http://schemas.microsoft.com/office/powerpoint/2010/main" val="1279928454"/>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2EEDA5-9F60-7E6D-BDBC-6A903CC36992}"/>
              </a:ext>
            </a:extLst>
          </p:cNvPr>
          <p:cNvSpPr>
            <a:spLocks noGrp="1"/>
          </p:cNvSpPr>
          <p:nvPr>
            <p:ph type="title"/>
          </p:nvPr>
        </p:nvSpPr>
        <p:spPr/>
        <p:txBody>
          <a:bodyPr/>
          <a:lstStyle/>
          <a:p>
            <a:r>
              <a:rPr lang="en-US" dirty="0"/>
              <a:t>Closure example</a:t>
            </a:r>
          </a:p>
        </p:txBody>
      </p:sp>
      <p:pic>
        <p:nvPicPr>
          <p:cNvPr id="3" name="Picture 2">
            <a:extLst>
              <a:ext uri="{FF2B5EF4-FFF2-40B4-BE49-F238E27FC236}">
                <a16:creationId xmlns:a16="http://schemas.microsoft.com/office/drawing/2014/main" id="{2A99A458-D4B4-83C4-700F-EAF9E5060A78}"/>
              </a:ext>
            </a:extLst>
          </p:cNvPr>
          <p:cNvPicPr>
            <a:picLocks noChangeAspect="1"/>
          </p:cNvPicPr>
          <p:nvPr/>
        </p:nvPicPr>
        <p:blipFill>
          <a:blip r:embed="rId2"/>
          <a:stretch>
            <a:fillRect/>
          </a:stretch>
        </p:blipFill>
        <p:spPr>
          <a:xfrm>
            <a:off x="1170464" y="2316162"/>
            <a:ext cx="9144000" cy="4572000"/>
          </a:xfrm>
          <a:prstGeom prst="rect">
            <a:avLst/>
          </a:prstGeom>
        </p:spPr>
      </p:pic>
      <p:pic>
        <p:nvPicPr>
          <p:cNvPr id="4" name="Picture 3">
            <a:extLst>
              <a:ext uri="{FF2B5EF4-FFF2-40B4-BE49-F238E27FC236}">
                <a16:creationId xmlns:a16="http://schemas.microsoft.com/office/drawing/2014/main" id="{92E517F0-B500-6204-B6C6-7AB5523DFAD7}"/>
              </a:ext>
            </a:extLst>
          </p:cNvPr>
          <p:cNvPicPr>
            <a:picLocks noChangeAspect="1"/>
          </p:cNvPicPr>
          <p:nvPr/>
        </p:nvPicPr>
        <p:blipFill>
          <a:blip r:embed="rId3"/>
          <a:stretch>
            <a:fillRect/>
          </a:stretch>
        </p:blipFill>
        <p:spPr>
          <a:xfrm>
            <a:off x="1170464" y="7387546"/>
            <a:ext cx="9144000" cy="4572000"/>
          </a:xfrm>
          <a:prstGeom prst="rect">
            <a:avLst/>
          </a:prstGeom>
        </p:spPr>
      </p:pic>
      <p:sp>
        <p:nvSpPr>
          <p:cNvPr id="5" name="TextBox 4">
            <a:extLst>
              <a:ext uri="{FF2B5EF4-FFF2-40B4-BE49-F238E27FC236}">
                <a16:creationId xmlns:a16="http://schemas.microsoft.com/office/drawing/2014/main" id="{2F537E9E-CE93-454F-215B-A149820CC7D1}"/>
              </a:ext>
            </a:extLst>
          </p:cNvPr>
          <p:cNvSpPr txBox="1"/>
          <p:nvPr/>
        </p:nvSpPr>
        <p:spPr>
          <a:xfrm>
            <a:off x="12332811" y="4998312"/>
            <a:ext cx="9906000" cy="3170099"/>
          </a:xfrm>
          <a:prstGeom prst="rect">
            <a:avLst/>
          </a:prstGeom>
          <a:noFill/>
        </p:spPr>
        <p:txBody>
          <a:bodyPr wrap="square" rtlCol="0">
            <a:spAutoFit/>
          </a:bodyPr>
          <a:lstStyle/>
          <a:p>
            <a:r>
              <a:rPr lang="en-US" sz="4000" dirty="0"/>
              <a:t>Many charting tools include borders or shading.</a:t>
            </a:r>
          </a:p>
          <a:p>
            <a:endParaRPr lang="en-US" sz="4000" dirty="0"/>
          </a:p>
          <a:p>
            <a:r>
              <a:rPr lang="en-US" sz="4000" dirty="0"/>
              <a:t>The Closure principle tells us that these are very likely unnecessary.</a:t>
            </a:r>
          </a:p>
        </p:txBody>
      </p:sp>
    </p:spTree>
    <p:extLst>
      <p:ext uri="{BB962C8B-B14F-4D97-AF65-F5344CB8AC3E}">
        <p14:creationId xmlns:p14="http://schemas.microsoft.com/office/powerpoint/2010/main" val="4071546843"/>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812179-FB06-06E3-0F9C-2D835A4FD0C1}"/>
              </a:ext>
            </a:extLst>
          </p:cNvPr>
          <p:cNvSpPr>
            <a:spLocks noGrp="1"/>
          </p:cNvSpPr>
          <p:nvPr>
            <p:ph type="title"/>
          </p:nvPr>
        </p:nvSpPr>
        <p:spPr/>
        <p:txBody>
          <a:bodyPr/>
          <a:lstStyle/>
          <a:p>
            <a:r>
              <a:rPr lang="en-US" dirty="0"/>
              <a:t>continuity</a:t>
            </a:r>
          </a:p>
        </p:txBody>
      </p:sp>
      <p:grpSp>
        <p:nvGrpSpPr>
          <p:cNvPr id="5" name="Group 4">
            <a:extLst>
              <a:ext uri="{FF2B5EF4-FFF2-40B4-BE49-F238E27FC236}">
                <a16:creationId xmlns:a16="http://schemas.microsoft.com/office/drawing/2014/main" id="{69D02842-4574-7640-F86B-8C4F8850B4F6}"/>
              </a:ext>
            </a:extLst>
          </p:cNvPr>
          <p:cNvGrpSpPr/>
          <p:nvPr/>
        </p:nvGrpSpPr>
        <p:grpSpPr>
          <a:xfrm>
            <a:off x="12466637" y="3687762"/>
            <a:ext cx="8498513" cy="5791200"/>
            <a:chOff x="11171236" y="3535362"/>
            <a:chExt cx="8498513" cy="5791200"/>
          </a:xfrm>
        </p:grpSpPr>
        <p:pic>
          <p:nvPicPr>
            <p:cNvPr id="3" name="Picture 2">
              <a:extLst>
                <a:ext uri="{FF2B5EF4-FFF2-40B4-BE49-F238E27FC236}">
                  <a16:creationId xmlns:a16="http://schemas.microsoft.com/office/drawing/2014/main" id="{A76BF4D9-0B5F-E2AA-0E80-94AF1F9088CE}"/>
                </a:ext>
              </a:extLst>
            </p:cNvPr>
            <p:cNvPicPr>
              <a:picLocks noChangeAspect="1"/>
            </p:cNvPicPr>
            <p:nvPr/>
          </p:nvPicPr>
          <p:blipFill>
            <a:blip r:embed="rId2"/>
            <a:stretch>
              <a:fillRect/>
            </a:stretch>
          </p:blipFill>
          <p:spPr>
            <a:xfrm>
              <a:off x="11171236" y="4830762"/>
              <a:ext cx="8498513" cy="4495800"/>
            </a:xfrm>
            <a:prstGeom prst="rect">
              <a:avLst/>
            </a:prstGeom>
          </p:spPr>
        </p:pic>
        <p:sp>
          <p:nvSpPr>
            <p:cNvPr id="4" name="Rectangle 3">
              <a:extLst>
                <a:ext uri="{FF2B5EF4-FFF2-40B4-BE49-F238E27FC236}">
                  <a16:creationId xmlns:a16="http://schemas.microsoft.com/office/drawing/2014/main" id="{D8604CD1-1852-0690-9C9A-3800AAFEA307}"/>
                </a:ext>
              </a:extLst>
            </p:cNvPr>
            <p:cNvSpPr/>
            <p:nvPr/>
          </p:nvSpPr>
          <p:spPr>
            <a:xfrm>
              <a:off x="11171236" y="3535362"/>
              <a:ext cx="8498513" cy="1143000"/>
            </a:xfrm>
            <a:prstGeom prst="rect">
              <a:avLst/>
            </a:prstGeom>
            <a:solidFill>
              <a:schemeClr val="tx1">
                <a:lumMod val="75000"/>
                <a:lumOff val="2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000" dirty="0"/>
                <a:t>Continuity Principle</a:t>
              </a:r>
            </a:p>
          </p:txBody>
        </p:sp>
      </p:grpSp>
      <p:sp>
        <p:nvSpPr>
          <p:cNvPr id="6" name="TextBox 5">
            <a:extLst>
              <a:ext uri="{FF2B5EF4-FFF2-40B4-BE49-F238E27FC236}">
                <a16:creationId xmlns:a16="http://schemas.microsoft.com/office/drawing/2014/main" id="{A475A751-8F6C-7609-538E-375CDBAD9679}"/>
              </a:ext>
            </a:extLst>
          </p:cNvPr>
          <p:cNvSpPr txBox="1"/>
          <p:nvPr/>
        </p:nvSpPr>
        <p:spPr>
          <a:xfrm>
            <a:off x="1162072" y="3687762"/>
            <a:ext cx="8887936" cy="3170099"/>
          </a:xfrm>
          <a:prstGeom prst="rect">
            <a:avLst/>
          </a:prstGeom>
          <a:noFill/>
        </p:spPr>
        <p:txBody>
          <a:bodyPr wrap="square" rtlCol="0">
            <a:spAutoFit/>
          </a:bodyPr>
          <a:lstStyle/>
          <a:p>
            <a:r>
              <a:rPr lang="en-US" sz="4000" dirty="0"/>
              <a:t>Continuity is similar to closure: when looking at objects, our eyes seek the smoothest path and naturally create continuity in what we see, even where it might not exist.</a:t>
            </a:r>
          </a:p>
        </p:txBody>
      </p:sp>
    </p:spTree>
    <p:extLst>
      <p:ext uri="{BB962C8B-B14F-4D97-AF65-F5344CB8AC3E}">
        <p14:creationId xmlns:p14="http://schemas.microsoft.com/office/powerpoint/2010/main" val="3524511173"/>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319758-9A74-15B0-5934-654EC40E8651}"/>
              </a:ext>
            </a:extLst>
          </p:cNvPr>
          <p:cNvSpPr>
            <a:spLocks noGrp="1"/>
          </p:cNvSpPr>
          <p:nvPr>
            <p:ph type="title"/>
          </p:nvPr>
        </p:nvSpPr>
        <p:spPr/>
        <p:txBody>
          <a:bodyPr/>
          <a:lstStyle/>
          <a:p>
            <a:r>
              <a:rPr lang="en-US" dirty="0"/>
              <a:t>Continuity example</a:t>
            </a:r>
          </a:p>
        </p:txBody>
      </p:sp>
      <p:pic>
        <p:nvPicPr>
          <p:cNvPr id="8" name="Picture 7" descr="A picture containing screenshot, rectangle, line, electric blue&#10;&#10;Description automatically generated">
            <a:extLst>
              <a:ext uri="{FF2B5EF4-FFF2-40B4-BE49-F238E27FC236}">
                <a16:creationId xmlns:a16="http://schemas.microsoft.com/office/drawing/2014/main" id="{48DE78B2-806B-0482-3F63-401790D1FE61}"/>
              </a:ext>
            </a:extLst>
          </p:cNvPr>
          <p:cNvPicPr>
            <a:picLocks noChangeAspect="1"/>
          </p:cNvPicPr>
          <p:nvPr/>
        </p:nvPicPr>
        <p:blipFill>
          <a:blip r:embed="rId2"/>
          <a:stretch>
            <a:fillRect/>
          </a:stretch>
        </p:blipFill>
        <p:spPr>
          <a:xfrm>
            <a:off x="503237" y="3992562"/>
            <a:ext cx="9875520" cy="8229600"/>
          </a:xfrm>
          <a:prstGeom prst="rect">
            <a:avLst/>
          </a:prstGeom>
        </p:spPr>
      </p:pic>
      <p:pic>
        <p:nvPicPr>
          <p:cNvPr id="10" name="Picture 9" descr="A picture containing rectangle, electric blue, screenshot, line&#10;&#10;Description automatically generated">
            <a:extLst>
              <a:ext uri="{FF2B5EF4-FFF2-40B4-BE49-F238E27FC236}">
                <a16:creationId xmlns:a16="http://schemas.microsoft.com/office/drawing/2014/main" id="{59B66C82-8B5B-966C-6FD2-77624AF45346}"/>
              </a:ext>
            </a:extLst>
          </p:cNvPr>
          <p:cNvPicPr>
            <a:picLocks noChangeAspect="1"/>
          </p:cNvPicPr>
          <p:nvPr/>
        </p:nvPicPr>
        <p:blipFill>
          <a:blip r:embed="rId3"/>
          <a:stretch>
            <a:fillRect/>
          </a:stretch>
        </p:blipFill>
        <p:spPr>
          <a:xfrm>
            <a:off x="12134692" y="3992562"/>
            <a:ext cx="9875520" cy="8229600"/>
          </a:xfrm>
          <a:prstGeom prst="rect">
            <a:avLst/>
          </a:prstGeom>
        </p:spPr>
      </p:pic>
      <p:sp>
        <p:nvSpPr>
          <p:cNvPr id="11" name="TextBox 10">
            <a:extLst>
              <a:ext uri="{FF2B5EF4-FFF2-40B4-BE49-F238E27FC236}">
                <a16:creationId xmlns:a16="http://schemas.microsoft.com/office/drawing/2014/main" id="{22A1E6F1-51F4-C9A8-B589-F13CA71F442F}"/>
              </a:ext>
            </a:extLst>
          </p:cNvPr>
          <p:cNvSpPr txBox="1"/>
          <p:nvPr/>
        </p:nvSpPr>
        <p:spPr>
          <a:xfrm>
            <a:off x="1170464" y="2141995"/>
            <a:ext cx="16992600" cy="1477328"/>
          </a:xfrm>
          <a:prstGeom prst="rect">
            <a:avLst/>
          </a:prstGeom>
          <a:noFill/>
        </p:spPr>
        <p:txBody>
          <a:bodyPr wrap="square" rtlCol="0">
            <a:spAutoFit/>
          </a:bodyPr>
          <a:lstStyle/>
          <a:p>
            <a:pPr>
              <a:spcAft>
                <a:spcPts val="1200"/>
              </a:spcAft>
            </a:pPr>
            <a:r>
              <a:rPr lang="en-US" sz="4000" dirty="0"/>
              <a:t>The Continuity Principle tells us that the vertical line is not necessary.</a:t>
            </a:r>
          </a:p>
          <a:p>
            <a:pPr>
              <a:spcAft>
                <a:spcPts val="1200"/>
              </a:spcAft>
            </a:pPr>
            <a:r>
              <a:rPr lang="en-US" sz="4000" dirty="0"/>
              <a:t>Our eyes still see that the bars are lined up at the same point.</a:t>
            </a:r>
          </a:p>
        </p:txBody>
      </p:sp>
    </p:spTree>
    <p:extLst>
      <p:ext uri="{BB962C8B-B14F-4D97-AF65-F5344CB8AC3E}">
        <p14:creationId xmlns:p14="http://schemas.microsoft.com/office/powerpoint/2010/main" val="1786626530"/>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461EEE-979C-2707-5313-224EE7266618}"/>
              </a:ext>
            </a:extLst>
          </p:cNvPr>
          <p:cNvSpPr>
            <a:spLocks noGrp="1"/>
          </p:cNvSpPr>
          <p:nvPr>
            <p:ph type="title"/>
          </p:nvPr>
        </p:nvSpPr>
        <p:spPr/>
        <p:txBody>
          <a:bodyPr/>
          <a:lstStyle/>
          <a:p>
            <a:r>
              <a:rPr lang="en-US" dirty="0"/>
              <a:t>Cognitive load theory (CLT)</a:t>
            </a:r>
          </a:p>
        </p:txBody>
      </p:sp>
      <p:sp>
        <p:nvSpPr>
          <p:cNvPr id="3" name="TextBox 2">
            <a:extLst>
              <a:ext uri="{FF2B5EF4-FFF2-40B4-BE49-F238E27FC236}">
                <a16:creationId xmlns:a16="http://schemas.microsoft.com/office/drawing/2014/main" id="{B6AB0A09-DC54-EFAF-B25B-D008E9224C05}"/>
              </a:ext>
            </a:extLst>
          </p:cNvPr>
          <p:cNvSpPr txBox="1"/>
          <p:nvPr/>
        </p:nvSpPr>
        <p:spPr>
          <a:xfrm>
            <a:off x="1170463" y="2087562"/>
            <a:ext cx="21068347" cy="9710351"/>
          </a:xfrm>
          <a:prstGeom prst="rect">
            <a:avLst/>
          </a:prstGeom>
          <a:noFill/>
        </p:spPr>
        <p:txBody>
          <a:bodyPr wrap="square" rtlCol="0">
            <a:spAutoFit/>
          </a:bodyPr>
          <a:lstStyle/>
          <a:p>
            <a:pPr marL="342900" indent="-342900">
              <a:spcAft>
                <a:spcPts val="600"/>
              </a:spcAft>
              <a:buFont typeface="+mj-lt"/>
              <a:buAutoNum type="arabicPeriod"/>
            </a:pPr>
            <a:r>
              <a:rPr lang="en-US" sz="4800" b="1" dirty="0"/>
              <a:t> Intrinsic load</a:t>
            </a:r>
          </a:p>
          <a:p>
            <a:pPr marL="1692275" lvl="1" indent="-571500">
              <a:spcAft>
                <a:spcPts val="600"/>
              </a:spcAft>
              <a:buFont typeface="Arial" panose="020B0604020202020204" pitchFamily="34" charset="0"/>
              <a:buChar char="•"/>
            </a:pPr>
            <a:r>
              <a:rPr lang="en-US" sz="4400" dirty="0"/>
              <a:t>Inherent difficulty or complexity of the topic.</a:t>
            </a:r>
          </a:p>
          <a:p>
            <a:pPr marL="1692275" lvl="1" indent="-571500">
              <a:spcAft>
                <a:spcPts val="600"/>
              </a:spcAft>
              <a:buFont typeface="Arial" panose="020B0604020202020204" pitchFamily="34" charset="0"/>
              <a:buChar char="•"/>
            </a:pPr>
            <a:r>
              <a:rPr lang="en-US" sz="4400" dirty="0"/>
              <a:t>Depends on the subject matter being shared</a:t>
            </a:r>
          </a:p>
          <a:p>
            <a:pPr marL="1692275" lvl="1" indent="-571500">
              <a:spcAft>
                <a:spcPts val="600"/>
              </a:spcAft>
              <a:buFont typeface="Arial" panose="020B0604020202020204" pitchFamily="34" charset="0"/>
              <a:buChar char="•"/>
            </a:pPr>
            <a:r>
              <a:rPr lang="en-US" sz="4400" dirty="0"/>
              <a:t>Some topics are naturally harder to understand</a:t>
            </a:r>
          </a:p>
          <a:p>
            <a:pPr marL="742950" indent="-742950">
              <a:spcAft>
                <a:spcPts val="600"/>
              </a:spcAft>
              <a:buFont typeface="+mj-lt"/>
              <a:buAutoNum type="arabicPeriod"/>
            </a:pPr>
            <a:r>
              <a:rPr lang="en-US" sz="4800" b="1" dirty="0"/>
              <a:t>Extraneous load</a:t>
            </a:r>
            <a:endParaRPr lang="en-US" sz="4400" b="1" dirty="0"/>
          </a:p>
          <a:p>
            <a:pPr marL="1863725" lvl="1" indent="-742950">
              <a:spcAft>
                <a:spcPts val="600"/>
              </a:spcAft>
              <a:buFont typeface="Arial" panose="020B0604020202020204" pitchFamily="34" charset="0"/>
              <a:buChar char="•"/>
            </a:pPr>
            <a:r>
              <a:rPr lang="en-US" sz="4400" dirty="0"/>
              <a:t>Effort associated with the non-relevant instructional elements that aren’t essential to learning</a:t>
            </a:r>
          </a:p>
          <a:p>
            <a:pPr marL="1863725" lvl="1" indent="-742950">
              <a:spcAft>
                <a:spcPts val="600"/>
              </a:spcAft>
              <a:buFont typeface="Arial" panose="020B0604020202020204" pitchFamily="34" charset="0"/>
              <a:buChar char="•"/>
            </a:pPr>
            <a:r>
              <a:rPr lang="en-US" sz="4400" dirty="0"/>
              <a:t>Because there is a finite capacity for working memory, any time spent on processing nonessential items (clutter) means less time for comprehension</a:t>
            </a:r>
          </a:p>
          <a:p>
            <a:pPr marL="742950" indent="-742950">
              <a:spcAft>
                <a:spcPts val="600"/>
              </a:spcAft>
              <a:buFont typeface="+mj-lt"/>
              <a:buAutoNum type="arabicPeriod"/>
            </a:pPr>
            <a:r>
              <a:rPr lang="en-US" sz="4800" b="1" dirty="0"/>
              <a:t>Germane load</a:t>
            </a:r>
          </a:p>
          <a:p>
            <a:pPr marL="1863725" lvl="1" indent="-742950">
              <a:spcAft>
                <a:spcPts val="600"/>
              </a:spcAft>
              <a:buFont typeface="Arial" panose="020B0604020202020204" pitchFamily="34" charset="0"/>
              <a:buChar char="•"/>
            </a:pPr>
            <a:r>
              <a:rPr lang="en-US" sz="4400" dirty="0"/>
              <a:t>The actual effort spent on processing and organizing information for long-term memory.</a:t>
            </a:r>
          </a:p>
          <a:p>
            <a:pPr marL="1863725" lvl="1" indent="-742950">
              <a:spcAft>
                <a:spcPts val="600"/>
              </a:spcAft>
              <a:buFont typeface="Arial" panose="020B0604020202020204" pitchFamily="34" charset="0"/>
              <a:buChar char="•"/>
            </a:pPr>
            <a:r>
              <a:rPr lang="en-US" sz="4400" dirty="0"/>
              <a:t>Any type of learning will take effort</a:t>
            </a:r>
          </a:p>
        </p:txBody>
      </p:sp>
      <p:sp>
        <p:nvSpPr>
          <p:cNvPr id="4" name="TextBox 3">
            <a:extLst>
              <a:ext uri="{FF2B5EF4-FFF2-40B4-BE49-F238E27FC236}">
                <a16:creationId xmlns:a16="http://schemas.microsoft.com/office/drawing/2014/main" id="{129A0796-1234-D9DB-0808-71DFD3C3F4C9}"/>
              </a:ext>
            </a:extLst>
          </p:cNvPr>
          <p:cNvSpPr txBox="1"/>
          <p:nvPr/>
        </p:nvSpPr>
        <p:spPr>
          <a:xfrm>
            <a:off x="16124237" y="1168654"/>
            <a:ext cx="4038600" cy="523220"/>
          </a:xfrm>
          <a:prstGeom prst="rect">
            <a:avLst/>
          </a:prstGeom>
          <a:noFill/>
        </p:spPr>
        <p:txBody>
          <a:bodyPr wrap="square" rtlCol="0">
            <a:spAutoFit/>
          </a:bodyPr>
          <a:lstStyle/>
          <a:p>
            <a:r>
              <a:rPr lang="en-US" sz="2800" dirty="0"/>
              <a:t>John </a:t>
            </a:r>
            <a:r>
              <a:rPr lang="en-US" sz="2800" dirty="0" err="1"/>
              <a:t>Sweller</a:t>
            </a:r>
            <a:r>
              <a:rPr lang="en-US" sz="2800" dirty="0"/>
              <a:t> (1988)</a:t>
            </a:r>
          </a:p>
        </p:txBody>
      </p:sp>
    </p:spTree>
    <p:extLst>
      <p:ext uri="{BB962C8B-B14F-4D97-AF65-F5344CB8AC3E}">
        <p14:creationId xmlns:p14="http://schemas.microsoft.com/office/powerpoint/2010/main" val="2190278029"/>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1ADD74-F38A-1DC0-1DCD-7ED3CA4892AF}"/>
              </a:ext>
            </a:extLst>
          </p:cNvPr>
          <p:cNvSpPr>
            <a:spLocks noGrp="1"/>
          </p:cNvSpPr>
          <p:nvPr>
            <p:ph type="title"/>
          </p:nvPr>
        </p:nvSpPr>
        <p:spPr/>
        <p:txBody>
          <a:bodyPr/>
          <a:lstStyle/>
          <a:p>
            <a:r>
              <a:rPr lang="en-US" dirty="0"/>
              <a:t>connection</a:t>
            </a:r>
          </a:p>
        </p:txBody>
      </p:sp>
      <p:grpSp>
        <p:nvGrpSpPr>
          <p:cNvPr id="5" name="Group 4">
            <a:extLst>
              <a:ext uri="{FF2B5EF4-FFF2-40B4-BE49-F238E27FC236}">
                <a16:creationId xmlns:a16="http://schemas.microsoft.com/office/drawing/2014/main" id="{D8AA006A-1A7F-E30E-5ACE-0162345B36A2}"/>
              </a:ext>
            </a:extLst>
          </p:cNvPr>
          <p:cNvGrpSpPr/>
          <p:nvPr/>
        </p:nvGrpSpPr>
        <p:grpSpPr>
          <a:xfrm>
            <a:off x="12923837" y="4221162"/>
            <a:ext cx="7772400" cy="5127269"/>
            <a:chOff x="10409237" y="4449762"/>
            <a:chExt cx="7772400" cy="5127269"/>
          </a:xfrm>
        </p:grpSpPr>
        <p:pic>
          <p:nvPicPr>
            <p:cNvPr id="3" name="Picture 2">
              <a:extLst>
                <a:ext uri="{FF2B5EF4-FFF2-40B4-BE49-F238E27FC236}">
                  <a16:creationId xmlns:a16="http://schemas.microsoft.com/office/drawing/2014/main" id="{7B883EF9-0F20-4D34-F6FE-884978724167}"/>
                </a:ext>
              </a:extLst>
            </p:cNvPr>
            <p:cNvPicPr>
              <a:picLocks noChangeAspect="1"/>
            </p:cNvPicPr>
            <p:nvPr/>
          </p:nvPicPr>
          <p:blipFill>
            <a:blip r:embed="rId2"/>
            <a:stretch>
              <a:fillRect/>
            </a:stretch>
          </p:blipFill>
          <p:spPr>
            <a:xfrm>
              <a:off x="10409237" y="5516562"/>
              <a:ext cx="7772400" cy="4060469"/>
            </a:xfrm>
            <a:prstGeom prst="rect">
              <a:avLst/>
            </a:prstGeom>
          </p:spPr>
        </p:pic>
        <p:sp>
          <p:nvSpPr>
            <p:cNvPr id="4" name="Rectangle 3">
              <a:extLst>
                <a:ext uri="{FF2B5EF4-FFF2-40B4-BE49-F238E27FC236}">
                  <a16:creationId xmlns:a16="http://schemas.microsoft.com/office/drawing/2014/main" id="{BCE8F524-5DA4-5765-2700-193B9000D909}"/>
                </a:ext>
              </a:extLst>
            </p:cNvPr>
            <p:cNvSpPr/>
            <p:nvPr/>
          </p:nvSpPr>
          <p:spPr>
            <a:xfrm>
              <a:off x="10409237" y="4449762"/>
              <a:ext cx="7772400" cy="1143000"/>
            </a:xfrm>
            <a:prstGeom prst="rect">
              <a:avLst/>
            </a:prstGeom>
            <a:solidFill>
              <a:schemeClr val="tx1">
                <a:lumMod val="75000"/>
                <a:lumOff val="2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000" dirty="0"/>
                <a:t>Connection Principle</a:t>
              </a:r>
            </a:p>
          </p:txBody>
        </p:sp>
      </p:grpSp>
      <p:sp>
        <p:nvSpPr>
          <p:cNvPr id="6" name="TextBox 5">
            <a:extLst>
              <a:ext uri="{FF2B5EF4-FFF2-40B4-BE49-F238E27FC236}">
                <a16:creationId xmlns:a16="http://schemas.microsoft.com/office/drawing/2014/main" id="{AE7F5430-D96E-B6F2-B7CE-898B28F16CEC}"/>
              </a:ext>
            </a:extLst>
          </p:cNvPr>
          <p:cNvSpPr txBox="1"/>
          <p:nvPr/>
        </p:nvSpPr>
        <p:spPr>
          <a:xfrm>
            <a:off x="1162072" y="3687762"/>
            <a:ext cx="8887936" cy="7478970"/>
          </a:xfrm>
          <a:prstGeom prst="rect">
            <a:avLst/>
          </a:prstGeom>
          <a:noFill/>
        </p:spPr>
        <p:txBody>
          <a:bodyPr wrap="square" rtlCol="0">
            <a:spAutoFit/>
          </a:bodyPr>
          <a:lstStyle/>
          <a:p>
            <a:r>
              <a:rPr lang="en-US" sz="4000" dirty="0"/>
              <a:t>Things that are physically connected are part of a group.</a:t>
            </a:r>
          </a:p>
          <a:p>
            <a:endParaRPr lang="en-US" sz="4000" dirty="0"/>
          </a:p>
          <a:p>
            <a:r>
              <a:rPr lang="en-US" sz="4000" dirty="0"/>
              <a:t>Connection can be used to override other Gestalts like similarity.</a:t>
            </a:r>
          </a:p>
          <a:p>
            <a:endParaRPr lang="en-US" sz="4000" dirty="0"/>
          </a:p>
          <a:p>
            <a:r>
              <a:rPr lang="en-US" sz="4000" dirty="0"/>
              <a:t>We perceive the things connected as part of a group, even though the color or shape might be different.</a:t>
            </a:r>
          </a:p>
          <a:p>
            <a:endParaRPr lang="en-US" sz="4000" dirty="0"/>
          </a:p>
          <a:p>
            <a:r>
              <a:rPr lang="en-US" sz="4000" dirty="0"/>
              <a:t>Enclosure being used in the last to override connection.</a:t>
            </a:r>
          </a:p>
        </p:txBody>
      </p:sp>
    </p:spTree>
    <p:extLst>
      <p:ext uri="{BB962C8B-B14F-4D97-AF65-F5344CB8AC3E}">
        <p14:creationId xmlns:p14="http://schemas.microsoft.com/office/powerpoint/2010/main" val="2250101863"/>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5A266E-56AA-38EC-751D-8EA307DB2F79}"/>
              </a:ext>
            </a:extLst>
          </p:cNvPr>
          <p:cNvSpPr>
            <a:spLocks noGrp="1"/>
          </p:cNvSpPr>
          <p:nvPr>
            <p:ph type="title"/>
          </p:nvPr>
        </p:nvSpPr>
        <p:spPr/>
        <p:txBody>
          <a:bodyPr/>
          <a:lstStyle/>
          <a:p>
            <a:r>
              <a:rPr lang="en-US" dirty="0"/>
              <a:t>Connection example</a:t>
            </a:r>
          </a:p>
        </p:txBody>
      </p:sp>
      <p:pic>
        <p:nvPicPr>
          <p:cNvPr id="4" name="Picture 3" descr="A picture containing line, diagram&#10;&#10;Description automatically generated">
            <a:extLst>
              <a:ext uri="{FF2B5EF4-FFF2-40B4-BE49-F238E27FC236}">
                <a16:creationId xmlns:a16="http://schemas.microsoft.com/office/drawing/2014/main" id="{4F84D9BE-E73D-E845-75F2-19DAFB9160F1}"/>
              </a:ext>
            </a:extLst>
          </p:cNvPr>
          <p:cNvPicPr>
            <a:picLocks noChangeAspect="1"/>
          </p:cNvPicPr>
          <p:nvPr/>
        </p:nvPicPr>
        <p:blipFill>
          <a:blip r:embed="rId2"/>
          <a:stretch>
            <a:fillRect/>
          </a:stretch>
        </p:blipFill>
        <p:spPr>
          <a:xfrm>
            <a:off x="11704637" y="3535362"/>
            <a:ext cx="9875520" cy="8229600"/>
          </a:xfrm>
          <a:prstGeom prst="rect">
            <a:avLst/>
          </a:prstGeom>
        </p:spPr>
      </p:pic>
      <p:pic>
        <p:nvPicPr>
          <p:cNvPr id="6" name="Picture 5" descr="A picture containing line, diagram, screenshot, rectangle&#10;&#10;Description automatically generated">
            <a:extLst>
              <a:ext uri="{FF2B5EF4-FFF2-40B4-BE49-F238E27FC236}">
                <a16:creationId xmlns:a16="http://schemas.microsoft.com/office/drawing/2014/main" id="{02B1EEC8-3EA4-6E9B-F2E6-940DF0CDF56E}"/>
              </a:ext>
            </a:extLst>
          </p:cNvPr>
          <p:cNvPicPr>
            <a:picLocks noChangeAspect="1"/>
          </p:cNvPicPr>
          <p:nvPr/>
        </p:nvPicPr>
        <p:blipFill>
          <a:blip r:embed="rId3"/>
          <a:stretch>
            <a:fillRect/>
          </a:stretch>
        </p:blipFill>
        <p:spPr>
          <a:xfrm>
            <a:off x="579437" y="3535362"/>
            <a:ext cx="9875520" cy="8229600"/>
          </a:xfrm>
          <a:prstGeom prst="rect">
            <a:avLst/>
          </a:prstGeom>
        </p:spPr>
      </p:pic>
    </p:spTree>
    <p:extLst>
      <p:ext uri="{BB962C8B-B14F-4D97-AF65-F5344CB8AC3E}">
        <p14:creationId xmlns:p14="http://schemas.microsoft.com/office/powerpoint/2010/main" val="1880362029"/>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B6D7B3-3AF1-7EE7-CCA1-127B237B2912}"/>
              </a:ext>
            </a:extLst>
          </p:cNvPr>
          <p:cNvSpPr>
            <a:spLocks noGrp="1"/>
          </p:cNvSpPr>
          <p:nvPr>
            <p:ph type="title"/>
          </p:nvPr>
        </p:nvSpPr>
        <p:spPr/>
        <p:txBody>
          <a:bodyPr/>
          <a:lstStyle/>
          <a:p>
            <a:endParaRPr lang="en-US"/>
          </a:p>
        </p:txBody>
      </p:sp>
      <p:sp>
        <p:nvSpPr>
          <p:cNvPr id="8" name="Freeform 7">
            <a:extLst>
              <a:ext uri="{FF2B5EF4-FFF2-40B4-BE49-F238E27FC236}">
                <a16:creationId xmlns:a16="http://schemas.microsoft.com/office/drawing/2014/main" id="{6868F7EB-8CDA-5AF0-6268-B771A80F2263}"/>
              </a:ext>
            </a:extLst>
          </p:cNvPr>
          <p:cNvSpPr/>
          <p:nvPr/>
        </p:nvSpPr>
        <p:spPr>
          <a:xfrm>
            <a:off x="1475263" y="2544762"/>
            <a:ext cx="20502289" cy="8991600"/>
          </a:xfrm>
          <a:custGeom>
            <a:avLst/>
            <a:gdLst>
              <a:gd name="connsiteX0" fmla="*/ 641188 w 20502289"/>
              <a:gd name="connsiteY0" fmla="*/ 0 h 8991600"/>
              <a:gd name="connsiteX1" fmla="*/ 6507528 w 20502289"/>
              <a:gd name="connsiteY1" fmla="*/ 0 h 8991600"/>
              <a:gd name="connsiteX2" fmla="*/ 7148715 w 20502289"/>
              <a:gd name="connsiteY2" fmla="*/ 641188 h 8991600"/>
              <a:gd name="connsiteX3" fmla="*/ 7148715 w 20502289"/>
              <a:gd name="connsiteY3" fmla="*/ 2667000 h 8991600"/>
              <a:gd name="connsiteX4" fmla="*/ 8610599 w 20502289"/>
              <a:gd name="connsiteY4" fmla="*/ 2667000 h 8991600"/>
              <a:gd name="connsiteX5" fmla="*/ 8610599 w 20502289"/>
              <a:gd name="connsiteY5" fmla="*/ 641188 h 8991600"/>
              <a:gd name="connsiteX6" fmla="*/ 9251787 w 20502289"/>
              <a:gd name="connsiteY6" fmla="*/ 0 h 8991600"/>
              <a:gd name="connsiteX7" fmla="*/ 15118127 w 20502289"/>
              <a:gd name="connsiteY7" fmla="*/ 0 h 8991600"/>
              <a:gd name="connsiteX8" fmla="*/ 15759315 w 20502289"/>
              <a:gd name="connsiteY8" fmla="*/ 641188 h 8991600"/>
              <a:gd name="connsiteX9" fmla="*/ 15759315 w 20502289"/>
              <a:gd name="connsiteY9" fmla="*/ 2667000 h 8991600"/>
              <a:gd name="connsiteX10" fmla="*/ 19861101 w 20502289"/>
              <a:gd name="connsiteY10" fmla="*/ 2667000 h 8991600"/>
              <a:gd name="connsiteX11" fmla="*/ 20502289 w 20502289"/>
              <a:gd name="connsiteY11" fmla="*/ 3308188 h 8991600"/>
              <a:gd name="connsiteX12" fmla="*/ 20502289 w 20502289"/>
              <a:gd name="connsiteY12" fmla="*/ 8350412 h 8991600"/>
              <a:gd name="connsiteX13" fmla="*/ 19861101 w 20502289"/>
              <a:gd name="connsiteY13" fmla="*/ 8991600 h 8991600"/>
              <a:gd name="connsiteX14" fmla="*/ 13994762 w 20502289"/>
              <a:gd name="connsiteY14" fmla="*/ 8991600 h 8991600"/>
              <a:gd name="connsiteX15" fmla="*/ 13353574 w 20502289"/>
              <a:gd name="connsiteY15" fmla="*/ 8350412 h 8991600"/>
              <a:gd name="connsiteX16" fmla="*/ 13353574 w 20502289"/>
              <a:gd name="connsiteY16" fmla="*/ 6324600 h 8991600"/>
              <a:gd name="connsiteX17" fmla="*/ 11339715 w 20502289"/>
              <a:gd name="connsiteY17" fmla="*/ 6324600 h 8991600"/>
              <a:gd name="connsiteX18" fmla="*/ 11339715 w 20502289"/>
              <a:gd name="connsiteY18" fmla="*/ 8350412 h 8991600"/>
              <a:gd name="connsiteX19" fmla="*/ 10698527 w 20502289"/>
              <a:gd name="connsiteY19" fmla="*/ 8991600 h 8991600"/>
              <a:gd name="connsiteX20" fmla="*/ 4832188 w 20502289"/>
              <a:gd name="connsiteY20" fmla="*/ 8991600 h 8991600"/>
              <a:gd name="connsiteX21" fmla="*/ 4190999 w 20502289"/>
              <a:gd name="connsiteY21" fmla="*/ 8350412 h 8991600"/>
              <a:gd name="connsiteX22" fmla="*/ 4190999 w 20502289"/>
              <a:gd name="connsiteY22" fmla="*/ 6324600 h 8991600"/>
              <a:gd name="connsiteX23" fmla="*/ 641188 w 20502289"/>
              <a:gd name="connsiteY23" fmla="*/ 6324600 h 8991600"/>
              <a:gd name="connsiteX24" fmla="*/ 0 w 20502289"/>
              <a:gd name="connsiteY24" fmla="*/ 5683412 h 8991600"/>
              <a:gd name="connsiteX25" fmla="*/ 0 w 20502289"/>
              <a:gd name="connsiteY25" fmla="*/ 641188 h 8991600"/>
              <a:gd name="connsiteX26" fmla="*/ 641188 w 20502289"/>
              <a:gd name="connsiteY26" fmla="*/ 0 h 899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0502289" h="8991600">
                <a:moveTo>
                  <a:pt x="641188" y="0"/>
                </a:moveTo>
                <a:lnTo>
                  <a:pt x="6507528" y="0"/>
                </a:lnTo>
                <a:cubicBezTo>
                  <a:pt x="6861646" y="0"/>
                  <a:pt x="7148715" y="287070"/>
                  <a:pt x="7148715" y="641188"/>
                </a:cubicBezTo>
                <a:lnTo>
                  <a:pt x="7148715" y="2667000"/>
                </a:lnTo>
                <a:lnTo>
                  <a:pt x="8610599" y="2667000"/>
                </a:lnTo>
                <a:lnTo>
                  <a:pt x="8610599" y="641188"/>
                </a:lnTo>
                <a:cubicBezTo>
                  <a:pt x="8610599" y="287070"/>
                  <a:pt x="8897669" y="0"/>
                  <a:pt x="9251787" y="0"/>
                </a:cubicBezTo>
                <a:lnTo>
                  <a:pt x="15118127" y="0"/>
                </a:lnTo>
                <a:cubicBezTo>
                  <a:pt x="15472245" y="0"/>
                  <a:pt x="15759315" y="287070"/>
                  <a:pt x="15759315" y="641188"/>
                </a:cubicBezTo>
                <a:lnTo>
                  <a:pt x="15759315" y="2667000"/>
                </a:lnTo>
                <a:lnTo>
                  <a:pt x="19861101" y="2667000"/>
                </a:lnTo>
                <a:cubicBezTo>
                  <a:pt x="20215221" y="2667000"/>
                  <a:pt x="20502289" y="2954070"/>
                  <a:pt x="20502289" y="3308188"/>
                </a:cubicBezTo>
                <a:lnTo>
                  <a:pt x="20502289" y="8350412"/>
                </a:lnTo>
                <a:cubicBezTo>
                  <a:pt x="20502289" y="8704530"/>
                  <a:pt x="20215221" y="8991600"/>
                  <a:pt x="19861101" y="8991600"/>
                </a:cubicBezTo>
                <a:lnTo>
                  <a:pt x="13994762" y="8991600"/>
                </a:lnTo>
                <a:cubicBezTo>
                  <a:pt x="13640644" y="8991600"/>
                  <a:pt x="13353574" y="8704530"/>
                  <a:pt x="13353574" y="8350412"/>
                </a:cubicBezTo>
                <a:lnTo>
                  <a:pt x="13353574" y="6324600"/>
                </a:lnTo>
                <a:lnTo>
                  <a:pt x="11339715" y="6324600"/>
                </a:lnTo>
                <a:lnTo>
                  <a:pt x="11339715" y="8350412"/>
                </a:lnTo>
                <a:cubicBezTo>
                  <a:pt x="11339715" y="8704530"/>
                  <a:pt x="11052645" y="8991600"/>
                  <a:pt x="10698527" y="8991600"/>
                </a:cubicBezTo>
                <a:lnTo>
                  <a:pt x="4832188" y="8991600"/>
                </a:lnTo>
                <a:cubicBezTo>
                  <a:pt x="4478070" y="8991600"/>
                  <a:pt x="4190999" y="8704530"/>
                  <a:pt x="4190999" y="8350412"/>
                </a:cubicBezTo>
                <a:lnTo>
                  <a:pt x="4190999" y="6324600"/>
                </a:lnTo>
                <a:lnTo>
                  <a:pt x="641188" y="6324600"/>
                </a:lnTo>
                <a:cubicBezTo>
                  <a:pt x="287070" y="6324600"/>
                  <a:pt x="0" y="6037530"/>
                  <a:pt x="0" y="5683412"/>
                </a:cubicBezTo>
                <a:lnTo>
                  <a:pt x="0" y="641188"/>
                </a:lnTo>
                <a:cubicBezTo>
                  <a:pt x="0" y="287070"/>
                  <a:pt x="287070" y="0"/>
                  <a:pt x="641188" y="0"/>
                </a:cubicBezTo>
                <a:close/>
              </a:path>
            </a:pathLst>
          </a:custGeom>
          <a:blipFill>
            <a:blip r:embed="rId2"/>
            <a:stretch>
              <a:fillRect/>
            </a:stretch>
          </a:blip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a:p>
        </p:txBody>
      </p:sp>
      <p:sp>
        <p:nvSpPr>
          <p:cNvPr id="9" name="TextBox 8">
            <a:extLst>
              <a:ext uri="{FF2B5EF4-FFF2-40B4-BE49-F238E27FC236}">
                <a16:creationId xmlns:a16="http://schemas.microsoft.com/office/drawing/2014/main" id="{31B09C48-642F-0D34-17F7-548343DD2A2D}"/>
              </a:ext>
            </a:extLst>
          </p:cNvPr>
          <p:cNvSpPr txBox="1"/>
          <p:nvPr/>
        </p:nvSpPr>
        <p:spPr>
          <a:xfrm>
            <a:off x="3439657" y="5475366"/>
            <a:ext cx="16573500" cy="2215991"/>
          </a:xfrm>
          <a:prstGeom prst="rect">
            <a:avLst/>
          </a:prstGeom>
          <a:noFill/>
        </p:spPr>
        <p:txBody>
          <a:bodyPr wrap="square" rtlCol="0">
            <a:spAutoFit/>
          </a:bodyPr>
          <a:lstStyle/>
          <a:p>
            <a:r>
              <a:rPr lang="en-US" sz="13800" dirty="0">
                <a:solidFill>
                  <a:schemeClr val="bg1"/>
                </a:solidFill>
              </a:rPr>
              <a:t>Lack of Visual Order</a:t>
            </a:r>
          </a:p>
        </p:txBody>
      </p:sp>
    </p:spTree>
    <p:extLst>
      <p:ext uri="{BB962C8B-B14F-4D97-AF65-F5344CB8AC3E}">
        <p14:creationId xmlns:p14="http://schemas.microsoft.com/office/powerpoint/2010/main" val="4214820319"/>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4DF2177-EE97-9348-D628-F16F635A9096}"/>
              </a:ext>
            </a:extLst>
          </p:cNvPr>
          <p:cNvSpPr txBox="1"/>
          <p:nvPr/>
        </p:nvSpPr>
        <p:spPr>
          <a:xfrm>
            <a:off x="3132137" y="4875202"/>
            <a:ext cx="17145000" cy="3416320"/>
          </a:xfrm>
          <a:prstGeom prst="rect">
            <a:avLst/>
          </a:prstGeom>
          <a:noFill/>
        </p:spPr>
        <p:txBody>
          <a:bodyPr wrap="square" rtlCol="0">
            <a:spAutoFit/>
          </a:bodyPr>
          <a:lstStyle/>
          <a:p>
            <a:r>
              <a:rPr lang="en-US" sz="5400" dirty="0"/>
              <a:t>When design is thoughtful, it fades into the background so that your audience doesn’t even notice it. </a:t>
            </a:r>
          </a:p>
          <a:p>
            <a:endParaRPr lang="en-US" sz="5400" dirty="0"/>
          </a:p>
          <a:p>
            <a:r>
              <a:rPr lang="en-US" sz="5400" dirty="0"/>
              <a:t>When its not, however, your audience feels the burden.</a:t>
            </a:r>
          </a:p>
        </p:txBody>
      </p:sp>
    </p:spTree>
    <p:extLst>
      <p:ext uri="{BB962C8B-B14F-4D97-AF65-F5344CB8AC3E}">
        <p14:creationId xmlns:p14="http://schemas.microsoft.com/office/powerpoint/2010/main" val="361023908"/>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1F10E590-F984-23EC-9150-CA8E3E4557D8}"/>
              </a:ext>
            </a:extLst>
          </p:cNvPr>
          <p:cNvGrpSpPr/>
          <p:nvPr/>
        </p:nvGrpSpPr>
        <p:grpSpPr>
          <a:xfrm>
            <a:off x="2925994" y="1173162"/>
            <a:ext cx="17557287" cy="8112444"/>
            <a:chOff x="2925994" y="1173162"/>
            <a:chExt cx="17557287" cy="8112444"/>
          </a:xfrm>
        </p:grpSpPr>
        <p:pic>
          <p:nvPicPr>
            <p:cNvPr id="23" name="Picture 22" descr="A picture containing text, screenshot, line, diagram&#10;&#10;Description automatically generated">
              <a:extLst>
                <a:ext uri="{FF2B5EF4-FFF2-40B4-BE49-F238E27FC236}">
                  <a16:creationId xmlns:a16="http://schemas.microsoft.com/office/drawing/2014/main" id="{D48CA2BB-D54E-29D8-B32B-9ABF31BE61BE}"/>
                </a:ext>
              </a:extLst>
            </p:cNvPr>
            <p:cNvPicPr>
              <a:picLocks noChangeAspect="1"/>
            </p:cNvPicPr>
            <p:nvPr/>
          </p:nvPicPr>
          <p:blipFill>
            <a:blip r:embed="rId2"/>
            <a:stretch>
              <a:fillRect/>
            </a:stretch>
          </p:blipFill>
          <p:spPr>
            <a:xfrm>
              <a:off x="2925994" y="2935606"/>
              <a:ext cx="11430000" cy="6350000"/>
            </a:xfrm>
            <a:prstGeom prst="rect">
              <a:avLst/>
            </a:prstGeom>
          </p:spPr>
        </p:pic>
        <p:sp>
          <p:nvSpPr>
            <p:cNvPr id="7" name="TextBox 6">
              <a:extLst>
                <a:ext uri="{FF2B5EF4-FFF2-40B4-BE49-F238E27FC236}">
                  <a16:creationId xmlns:a16="http://schemas.microsoft.com/office/drawing/2014/main" id="{F2A9B0C8-C82F-EF40-CB25-DBDF8B422667}"/>
                </a:ext>
              </a:extLst>
            </p:cNvPr>
            <p:cNvSpPr txBox="1"/>
            <p:nvPr/>
          </p:nvSpPr>
          <p:spPr>
            <a:xfrm>
              <a:off x="15445689" y="2534172"/>
              <a:ext cx="3429000" cy="1477328"/>
            </a:xfrm>
            <a:prstGeom prst="rect">
              <a:avLst/>
            </a:prstGeom>
            <a:noFill/>
          </p:spPr>
          <p:txBody>
            <a:bodyPr wrap="square" rtlCol="0">
              <a:spAutoFit/>
            </a:bodyPr>
            <a:lstStyle/>
            <a:p>
              <a:pPr algn="ctr"/>
              <a:r>
                <a:rPr lang="en-US" dirty="0"/>
                <a:t>Survey shows that the demonstration of results is the single most important dimension when choosing a service provider</a:t>
              </a:r>
            </a:p>
          </p:txBody>
        </p:sp>
        <p:sp>
          <p:nvSpPr>
            <p:cNvPr id="8" name="TextBox 7">
              <a:extLst>
                <a:ext uri="{FF2B5EF4-FFF2-40B4-BE49-F238E27FC236}">
                  <a16:creationId xmlns:a16="http://schemas.microsoft.com/office/drawing/2014/main" id="{11C8B739-E3FA-B2DD-16EC-262F1C7E22C5}"/>
                </a:ext>
              </a:extLst>
            </p:cNvPr>
            <p:cNvSpPr txBox="1"/>
            <p:nvPr/>
          </p:nvSpPr>
          <p:spPr>
            <a:xfrm>
              <a:off x="15454081" y="5342219"/>
              <a:ext cx="5029200" cy="1477328"/>
            </a:xfrm>
            <a:prstGeom prst="rect">
              <a:avLst/>
            </a:prstGeom>
            <a:noFill/>
          </p:spPr>
          <p:txBody>
            <a:bodyPr wrap="square" rtlCol="0">
              <a:spAutoFit/>
            </a:bodyPr>
            <a:lstStyle/>
            <a:p>
              <a:pPr algn="ctr"/>
              <a:r>
                <a:rPr lang="en-US" dirty="0"/>
                <a:t>Affordability and experience working tighter previously, which were hypothesized to be very important in the decision making process, were both cited less frequently as important attributes</a:t>
              </a:r>
            </a:p>
          </p:txBody>
        </p:sp>
        <p:sp>
          <p:nvSpPr>
            <p:cNvPr id="9" name="TextBox 8">
              <a:extLst>
                <a:ext uri="{FF2B5EF4-FFF2-40B4-BE49-F238E27FC236}">
                  <a16:creationId xmlns:a16="http://schemas.microsoft.com/office/drawing/2014/main" id="{11EE65C0-3110-0368-1644-2145E1BBA177}"/>
                </a:ext>
              </a:extLst>
            </p:cNvPr>
            <p:cNvSpPr txBox="1"/>
            <p:nvPr/>
          </p:nvSpPr>
          <p:spPr>
            <a:xfrm>
              <a:off x="4221392" y="1173162"/>
              <a:ext cx="10134600" cy="1077218"/>
            </a:xfrm>
            <a:prstGeom prst="rect">
              <a:avLst/>
            </a:prstGeom>
            <a:noFill/>
          </p:spPr>
          <p:txBody>
            <a:bodyPr wrap="square" rtlCol="0">
              <a:spAutoFit/>
            </a:bodyPr>
            <a:lstStyle/>
            <a:p>
              <a:pPr algn="ctr"/>
              <a:r>
                <a:rPr lang="en-US" sz="3200" b="1" dirty="0"/>
                <a:t>Demonstrating effectiveness is most important consideration when selecting a provider</a:t>
              </a:r>
            </a:p>
          </p:txBody>
        </p:sp>
        <p:cxnSp>
          <p:nvCxnSpPr>
            <p:cNvPr id="11" name="Straight Connector 10">
              <a:extLst>
                <a:ext uri="{FF2B5EF4-FFF2-40B4-BE49-F238E27FC236}">
                  <a16:creationId xmlns:a16="http://schemas.microsoft.com/office/drawing/2014/main" id="{E258847E-0080-ECDD-BDAD-7AAB9C3FCB17}"/>
                </a:ext>
              </a:extLst>
            </p:cNvPr>
            <p:cNvCxnSpPr>
              <a:cxnSpLocks/>
              <a:stCxn id="7" idx="1"/>
            </p:cNvCxnSpPr>
            <p:nvPr/>
          </p:nvCxnSpPr>
          <p:spPr>
            <a:xfrm flipH="1">
              <a:off x="14093313" y="3272836"/>
              <a:ext cx="1352376" cy="161257"/>
            </a:xfrm>
            <a:prstGeom prst="line">
              <a:avLst/>
            </a:prstGeom>
            <a:ln>
              <a:solidFill>
                <a:schemeClr val="tx1">
                  <a:lumMod val="95000"/>
                  <a:lumOff val="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19BF7F7C-125E-9451-ECF9-E0979F01FB8E}"/>
                </a:ext>
              </a:extLst>
            </p:cNvPr>
            <p:cNvCxnSpPr>
              <a:cxnSpLocks/>
            </p:cNvCxnSpPr>
            <p:nvPr/>
          </p:nvCxnSpPr>
          <p:spPr>
            <a:xfrm flipH="1">
              <a:off x="8640992" y="5984471"/>
              <a:ext cx="6668731" cy="401211"/>
            </a:xfrm>
            <a:prstGeom prst="line">
              <a:avLst/>
            </a:prstGeom>
            <a:ln>
              <a:solidFill>
                <a:schemeClr val="tx1">
                  <a:lumMod val="95000"/>
                  <a:lumOff val="5000"/>
                </a:schemeClr>
              </a:solidFill>
            </a:ln>
            <a:effectLst/>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0C4A6CC3-F9E9-2368-BFF6-E1B300BDCB21}"/>
                </a:ext>
              </a:extLst>
            </p:cNvPr>
            <p:cNvCxnSpPr>
              <a:cxnSpLocks/>
            </p:cNvCxnSpPr>
            <p:nvPr/>
          </p:nvCxnSpPr>
          <p:spPr>
            <a:xfrm flipH="1">
              <a:off x="8496634" y="5970816"/>
              <a:ext cx="6813089" cy="1215684"/>
            </a:xfrm>
            <a:prstGeom prst="line">
              <a:avLst/>
            </a:prstGeom>
            <a:ln>
              <a:solidFill>
                <a:schemeClr val="tx1">
                  <a:lumMod val="95000"/>
                  <a:lumOff val="5000"/>
                </a:schemeClr>
              </a:solidFill>
            </a:ln>
            <a:effectLst/>
          </p:spPr>
          <p:style>
            <a:lnRef idx="2">
              <a:schemeClr val="accent1"/>
            </a:lnRef>
            <a:fillRef idx="0">
              <a:schemeClr val="accent1"/>
            </a:fillRef>
            <a:effectRef idx="1">
              <a:schemeClr val="accent1"/>
            </a:effectRef>
            <a:fontRef idx="minor">
              <a:schemeClr val="tx1"/>
            </a:fontRef>
          </p:style>
        </p:cxnSp>
      </p:grpSp>
      <p:sp>
        <p:nvSpPr>
          <p:cNvPr id="21" name="TextBox 20">
            <a:extLst>
              <a:ext uri="{FF2B5EF4-FFF2-40B4-BE49-F238E27FC236}">
                <a16:creationId xmlns:a16="http://schemas.microsoft.com/office/drawing/2014/main" id="{BB19306C-87E9-3FB4-0164-641FA466B25F}"/>
              </a:ext>
            </a:extLst>
          </p:cNvPr>
          <p:cNvSpPr txBox="1"/>
          <p:nvPr/>
        </p:nvSpPr>
        <p:spPr>
          <a:xfrm>
            <a:off x="4217211" y="9970833"/>
            <a:ext cx="17136959" cy="1323439"/>
          </a:xfrm>
          <a:prstGeom prst="rect">
            <a:avLst/>
          </a:prstGeom>
          <a:noFill/>
        </p:spPr>
        <p:txBody>
          <a:bodyPr wrap="square" rtlCol="0">
            <a:spAutoFit/>
          </a:bodyPr>
          <a:lstStyle/>
          <a:p>
            <a:r>
              <a:rPr lang="en-US" sz="4000" dirty="0"/>
              <a:t>This chart isn’t too bad. However, it looks disorganized and uncomfortable to look at. Elements appear placed at random, with no thought.</a:t>
            </a:r>
          </a:p>
        </p:txBody>
      </p:sp>
    </p:spTree>
    <p:extLst>
      <p:ext uri="{BB962C8B-B14F-4D97-AF65-F5344CB8AC3E}">
        <p14:creationId xmlns:p14="http://schemas.microsoft.com/office/powerpoint/2010/main" val="1645479034"/>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6E53A-D16F-0F21-CB0E-BE73C508CBF9}"/>
              </a:ext>
            </a:extLst>
          </p:cNvPr>
          <p:cNvSpPr>
            <a:spLocks noGrp="1"/>
          </p:cNvSpPr>
          <p:nvPr>
            <p:ph type="title"/>
          </p:nvPr>
        </p:nvSpPr>
        <p:spPr/>
        <p:txBody>
          <a:bodyPr/>
          <a:lstStyle/>
          <a:p>
            <a:r>
              <a:rPr lang="en-US" dirty="0"/>
              <a:t>Updated chart</a:t>
            </a:r>
          </a:p>
        </p:txBody>
      </p:sp>
      <p:grpSp>
        <p:nvGrpSpPr>
          <p:cNvPr id="8" name="Group 7">
            <a:extLst>
              <a:ext uri="{FF2B5EF4-FFF2-40B4-BE49-F238E27FC236}">
                <a16:creationId xmlns:a16="http://schemas.microsoft.com/office/drawing/2014/main" id="{60A220D7-B98C-E282-E749-83D9E575B0A3}"/>
              </a:ext>
            </a:extLst>
          </p:cNvPr>
          <p:cNvGrpSpPr/>
          <p:nvPr/>
        </p:nvGrpSpPr>
        <p:grpSpPr>
          <a:xfrm>
            <a:off x="3475037" y="2163762"/>
            <a:ext cx="16459200" cy="7732018"/>
            <a:chOff x="1170464" y="2915344"/>
            <a:chExt cx="16459200" cy="7732018"/>
          </a:xfrm>
        </p:grpSpPr>
        <p:pic>
          <p:nvPicPr>
            <p:cNvPr id="4" name="Picture 3" descr="A picture containing screenshot, text, line, diagram&#10;&#10;Description automatically generated">
              <a:extLst>
                <a:ext uri="{FF2B5EF4-FFF2-40B4-BE49-F238E27FC236}">
                  <a16:creationId xmlns:a16="http://schemas.microsoft.com/office/drawing/2014/main" id="{95E05131-9842-4282-833B-59826FEF42E6}"/>
                </a:ext>
              </a:extLst>
            </p:cNvPr>
            <p:cNvPicPr>
              <a:picLocks noChangeAspect="1"/>
            </p:cNvPicPr>
            <p:nvPr/>
          </p:nvPicPr>
          <p:blipFill>
            <a:blip r:embed="rId2"/>
            <a:stretch>
              <a:fillRect/>
            </a:stretch>
          </p:blipFill>
          <p:spPr>
            <a:xfrm>
              <a:off x="1170464" y="4297362"/>
              <a:ext cx="11430000" cy="6350000"/>
            </a:xfrm>
            <a:prstGeom prst="rect">
              <a:avLst/>
            </a:prstGeom>
          </p:spPr>
        </p:pic>
        <p:sp>
          <p:nvSpPr>
            <p:cNvPr id="5" name="TextBox 4">
              <a:extLst>
                <a:ext uri="{FF2B5EF4-FFF2-40B4-BE49-F238E27FC236}">
                  <a16:creationId xmlns:a16="http://schemas.microsoft.com/office/drawing/2014/main" id="{1CBAE9C0-572B-BD3E-171F-7440DA0B5DE8}"/>
                </a:ext>
              </a:extLst>
            </p:cNvPr>
            <p:cNvSpPr txBox="1"/>
            <p:nvPr/>
          </p:nvSpPr>
          <p:spPr>
            <a:xfrm>
              <a:off x="12600464" y="4506052"/>
              <a:ext cx="3765089" cy="1200329"/>
            </a:xfrm>
            <a:prstGeom prst="rect">
              <a:avLst/>
            </a:prstGeom>
            <a:noFill/>
          </p:spPr>
          <p:txBody>
            <a:bodyPr wrap="square" rtlCol="0">
              <a:spAutoFit/>
            </a:bodyPr>
            <a:lstStyle/>
            <a:p>
              <a:r>
                <a:rPr lang="en-US" dirty="0"/>
                <a:t>Survey shows that the </a:t>
              </a:r>
              <a:r>
                <a:rPr lang="en-US" b="1" dirty="0"/>
                <a:t>demonstration of results</a:t>
              </a:r>
              <a:r>
                <a:rPr lang="en-US" dirty="0"/>
                <a:t> is the single most important dimension when choosing a service provider</a:t>
              </a:r>
            </a:p>
          </p:txBody>
        </p:sp>
        <p:sp>
          <p:nvSpPr>
            <p:cNvPr id="6" name="TextBox 5">
              <a:extLst>
                <a:ext uri="{FF2B5EF4-FFF2-40B4-BE49-F238E27FC236}">
                  <a16:creationId xmlns:a16="http://schemas.microsoft.com/office/drawing/2014/main" id="{1DCE76C3-F7F5-E916-3765-2E5E39D9BFEE}"/>
                </a:ext>
              </a:extLst>
            </p:cNvPr>
            <p:cNvSpPr txBox="1"/>
            <p:nvPr/>
          </p:nvSpPr>
          <p:spPr>
            <a:xfrm>
              <a:off x="12600464" y="7472362"/>
              <a:ext cx="5029200" cy="1477328"/>
            </a:xfrm>
            <a:prstGeom prst="rect">
              <a:avLst/>
            </a:prstGeom>
            <a:noFill/>
          </p:spPr>
          <p:txBody>
            <a:bodyPr wrap="square" rtlCol="0">
              <a:spAutoFit/>
            </a:bodyPr>
            <a:lstStyle/>
            <a:p>
              <a:r>
                <a:rPr lang="en-US" b="1" dirty="0"/>
                <a:t>Affordability</a:t>
              </a:r>
              <a:r>
                <a:rPr lang="en-US" dirty="0"/>
                <a:t> and </a:t>
              </a:r>
              <a:r>
                <a:rPr lang="en-US" b="1" dirty="0"/>
                <a:t>experience working together previously</a:t>
              </a:r>
              <a:r>
                <a:rPr lang="en-US" dirty="0"/>
                <a:t>, which were hypothesized to be very important in the decision making process, were both cited less frequently as important attributes</a:t>
              </a:r>
            </a:p>
          </p:txBody>
        </p:sp>
        <p:sp>
          <p:nvSpPr>
            <p:cNvPr id="7" name="TextBox 6">
              <a:extLst>
                <a:ext uri="{FF2B5EF4-FFF2-40B4-BE49-F238E27FC236}">
                  <a16:creationId xmlns:a16="http://schemas.microsoft.com/office/drawing/2014/main" id="{384D6BB7-D894-2F0B-04B0-EA1F681D0A9E}"/>
                </a:ext>
              </a:extLst>
            </p:cNvPr>
            <p:cNvSpPr txBox="1"/>
            <p:nvPr/>
          </p:nvSpPr>
          <p:spPr>
            <a:xfrm>
              <a:off x="2681748" y="2915344"/>
              <a:ext cx="10134600" cy="1077218"/>
            </a:xfrm>
            <a:prstGeom prst="rect">
              <a:avLst/>
            </a:prstGeom>
            <a:noFill/>
          </p:spPr>
          <p:txBody>
            <a:bodyPr wrap="square" rtlCol="0">
              <a:spAutoFit/>
            </a:bodyPr>
            <a:lstStyle/>
            <a:p>
              <a:r>
                <a:rPr lang="en-US" sz="3200" b="1" dirty="0"/>
                <a:t>Demonstrating effectiveness </a:t>
              </a:r>
              <a:r>
                <a:rPr lang="en-US" sz="3200" dirty="0"/>
                <a:t>is most important consideration when selecting a provider</a:t>
              </a:r>
            </a:p>
          </p:txBody>
        </p:sp>
      </p:grpSp>
      <p:sp>
        <p:nvSpPr>
          <p:cNvPr id="9" name="TextBox 8">
            <a:extLst>
              <a:ext uri="{FF2B5EF4-FFF2-40B4-BE49-F238E27FC236}">
                <a16:creationId xmlns:a16="http://schemas.microsoft.com/office/drawing/2014/main" id="{674A7098-7AB9-0AA0-15D4-320001E00EAF}"/>
              </a:ext>
            </a:extLst>
          </p:cNvPr>
          <p:cNvSpPr txBox="1"/>
          <p:nvPr/>
        </p:nvSpPr>
        <p:spPr>
          <a:xfrm>
            <a:off x="2751137" y="9971911"/>
            <a:ext cx="17907000" cy="2062103"/>
          </a:xfrm>
          <a:prstGeom prst="rect">
            <a:avLst/>
          </a:prstGeom>
          <a:noFill/>
        </p:spPr>
        <p:txBody>
          <a:bodyPr wrap="square" rtlCol="0">
            <a:spAutoFit/>
          </a:bodyPr>
          <a:lstStyle/>
          <a:p>
            <a:r>
              <a:rPr lang="en-US" sz="3200" dirty="0"/>
              <a:t>This second iteration feels easier to understand. </a:t>
            </a:r>
          </a:p>
          <a:p>
            <a:r>
              <a:rPr lang="en-US" sz="3200" dirty="0"/>
              <a:t>It is evident that conscious thought was paid to the design and arrangement of components.</a:t>
            </a:r>
          </a:p>
          <a:p>
            <a:endParaRPr lang="en-US" sz="3200" dirty="0"/>
          </a:p>
          <a:p>
            <a:r>
              <a:rPr lang="en-US" sz="3200" dirty="0"/>
              <a:t>Specifically, more attention was paid to </a:t>
            </a:r>
            <a:r>
              <a:rPr lang="en-US" sz="3200" b="1" dirty="0"/>
              <a:t>alignment</a:t>
            </a:r>
            <a:r>
              <a:rPr lang="en-US" sz="3200" dirty="0"/>
              <a:t> and </a:t>
            </a:r>
            <a:r>
              <a:rPr lang="en-US" sz="3200" b="1" dirty="0"/>
              <a:t>white space</a:t>
            </a:r>
            <a:r>
              <a:rPr lang="en-US" sz="3200" dirty="0"/>
              <a:t>.</a:t>
            </a:r>
          </a:p>
        </p:txBody>
      </p:sp>
    </p:spTree>
    <p:extLst>
      <p:ext uri="{BB962C8B-B14F-4D97-AF65-F5344CB8AC3E}">
        <p14:creationId xmlns:p14="http://schemas.microsoft.com/office/powerpoint/2010/main" val="4266787388"/>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89C920-7328-146F-0252-5B27E946B0FB}"/>
              </a:ext>
            </a:extLst>
          </p:cNvPr>
          <p:cNvSpPr>
            <a:spLocks noGrp="1"/>
          </p:cNvSpPr>
          <p:nvPr>
            <p:ph type="title"/>
          </p:nvPr>
        </p:nvSpPr>
        <p:spPr/>
        <p:txBody>
          <a:bodyPr/>
          <a:lstStyle/>
          <a:p>
            <a:r>
              <a:rPr lang="en-US" dirty="0"/>
              <a:t>alignment</a:t>
            </a:r>
          </a:p>
        </p:txBody>
      </p:sp>
      <p:grpSp>
        <p:nvGrpSpPr>
          <p:cNvPr id="3" name="Group 2">
            <a:extLst>
              <a:ext uri="{FF2B5EF4-FFF2-40B4-BE49-F238E27FC236}">
                <a16:creationId xmlns:a16="http://schemas.microsoft.com/office/drawing/2014/main" id="{4844C111-6D24-2B44-E78E-CC84E66556EE}"/>
              </a:ext>
            </a:extLst>
          </p:cNvPr>
          <p:cNvGrpSpPr/>
          <p:nvPr/>
        </p:nvGrpSpPr>
        <p:grpSpPr>
          <a:xfrm>
            <a:off x="960437" y="3078162"/>
            <a:ext cx="14249400" cy="7315200"/>
            <a:chOff x="2925994" y="1173162"/>
            <a:chExt cx="17557287" cy="8112444"/>
          </a:xfrm>
        </p:grpSpPr>
        <p:pic>
          <p:nvPicPr>
            <p:cNvPr id="4" name="Picture 3" descr="A picture containing text, screenshot, line, diagram&#10;&#10;Description automatically generated">
              <a:extLst>
                <a:ext uri="{FF2B5EF4-FFF2-40B4-BE49-F238E27FC236}">
                  <a16:creationId xmlns:a16="http://schemas.microsoft.com/office/drawing/2014/main" id="{E38C80C6-0D8F-1521-9D83-DD0D147AE9B5}"/>
                </a:ext>
              </a:extLst>
            </p:cNvPr>
            <p:cNvPicPr>
              <a:picLocks noChangeAspect="1"/>
            </p:cNvPicPr>
            <p:nvPr/>
          </p:nvPicPr>
          <p:blipFill>
            <a:blip r:embed="rId2"/>
            <a:stretch>
              <a:fillRect/>
            </a:stretch>
          </p:blipFill>
          <p:spPr>
            <a:xfrm>
              <a:off x="2925994" y="2935606"/>
              <a:ext cx="11430000" cy="6350000"/>
            </a:xfrm>
            <a:prstGeom prst="rect">
              <a:avLst/>
            </a:prstGeom>
          </p:spPr>
        </p:pic>
        <p:sp>
          <p:nvSpPr>
            <p:cNvPr id="5" name="TextBox 4">
              <a:extLst>
                <a:ext uri="{FF2B5EF4-FFF2-40B4-BE49-F238E27FC236}">
                  <a16:creationId xmlns:a16="http://schemas.microsoft.com/office/drawing/2014/main" id="{8CB106D9-FDBA-5747-7FC5-E99988034112}"/>
                </a:ext>
              </a:extLst>
            </p:cNvPr>
            <p:cNvSpPr txBox="1"/>
            <p:nvPr/>
          </p:nvSpPr>
          <p:spPr>
            <a:xfrm>
              <a:off x="15445689" y="2534172"/>
              <a:ext cx="3429000" cy="1477328"/>
            </a:xfrm>
            <a:prstGeom prst="rect">
              <a:avLst/>
            </a:prstGeom>
            <a:noFill/>
          </p:spPr>
          <p:txBody>
            <a:bodyPr wrap="square" rtlCol="0">
              <a:spAutoFit/>
            </a:bodyPr>
            <a:lstStyle/>
            <a:p>
              <a:pPr algn="ctr"/>
              <a:r>
                <a:rPr lang="en-US" dirty="0"/>
                <a:t>Survey shows that the demonstration of results is the single most important dimension when choosing a service provider</a:t>
              </a:r>
            </a:p>
          </p:txBody>
        </p:sp>
        <p:sp>
          <p:nvSpPr>
            <p:cNvPr id="6" name="TextBox 5">
              <a:extLst>
                <a:ext uri="{FF2B5EF4-FFF2-40B4-BE49-F238E27FC236}">
                  <a16:creationId xmlns:a16="http://schemas.microsoft.com/office/drawing/2014/main" id="{8F1D8BC5-BE23-8C1D-116C-73636961C8FA}"/>
                </a:ext>
              </a:extLst>
            </p:cNvPr>
            <p:cNvSpPr txBox="1"/>
            <p:nvPr/>
          </p:nvSpPr>
          <p:spPr>
            <a:xfrm>
              <a:off x="15454081" y="5342219"/>
              <a:ext cx="5029200" cy="1477328"/>
            </a:xfrm>
            <a:prstGeom prst="rect">
              <a:avLst/>
            </a:prstGeom>
            <a:noFill/>
          </p:spPr>
          <p:txBody>
            <a:bodyPr wrap="square" rtlCol="0">
              <a:spAutoFit/>
            </a:bodyPr>
            <a:lstStyle/>
            <a:p>
              <a:pPr algn="ctr"/>
              <a:r>
                <a:rPr lang="en-US" dirty="0"/>
                <a:t>Affordability and experience working tighter previously, which were hypothesized to be very important in the decision making process, were both cited less frequently as important attributes</a:t>
              </a:r>
            </a:p>
          </p:txBody>
        </p:sp>
        <p:sp>
          <p:nvSpPr>
            <p:cNvPr id="7" name="TextBox 6">
              <a:extLst>
                <a:ext uri="{FF2B5EF4-FFF2-40B4-BE49-F238E27FC236}">
                  <a16:creationId xmlns:a16="http://schemas.microsoft.com/office/drawing/2014/main" id="{598B0D1F-2764-FE1A-EB33-98C750C1C477}"/>
                </a:ext>
              </a:extLst>
            </p:cNvPr>
            <p:cNvSpPr txBox="1"/>
            <p:nvPr/>
          </p:nvSpPr>
          <p:spPr>
            <a:xfrm>
              <a:off x="4221392" y="1173162"/>
              <a:ext cx="10134600" cy="1077218"/>
            </a:xfrm>
            <a:prstGeom prst="rect">
              <a:avLst/>
            </a:prstGeom>
            <a:noFill/>
          </p:spPr>
          <p:txBody>
            <a:bodyPr wrap="square" rtlCol="0">
              <a:spAutoFit/>
            </a:bodyPr>
            <a:lstStyle/>
            <a:p>
              <a:pPr algn="ctr"/>
              <a:r>
                <a:rPr lang="en-US" sz="3200" b="1" dirty="0"/>
                <a:t>Demonstrating effectiveness is most important consideration when selecting a provider</a:t>
              </a:r>
            </a:p>
          </p:txBody>
        </p:sp>
        <p:cxnSp>
          <p:nvCxnSpPr>
            <p:cNvPr id="8" name="Straight Connector 7">
              <a:extLst>
                <a:ext uri="{FF2B5EF4-FFF2-40B4-BE49-F238E27FC236}">
                  <a16:creationId xmlns:a16="http://schemas.microsoft.com/office/drawing/2014/main" id="{B82B0808-C77F-CFEE-0BBC-0265E83464C6}"/>
                </a:ext>
              </a:extLst>
            </p:cNvPr>
            <p:cNvCxnSpPr>
              <a:cxnSpLocks/>
              <a:stCxn id="5" idx="1"/>
            </p:cNvCxnSpPr>
            <p:nvPr/>
          </p:nvCxnSpPr>
          <p:spPr>
            <a:xfrm flipH="1">
              <a:off x="14093313" y="3272836"/>
              <a:ext cx="1352376" cy="161257"/>
            </a:xfrm>
            <a:prstGeom prst="line">
              <a:avLst/>
            </a:prstGeom>
            <a:ln>
              <a:solidFill>
                <a:schemeClr val="tx1">
                  <a:lumMod val="95000"/>
                  <a:lumOff val="5000"/>
                </a:schemeClr>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A12D8C41-3831-7C84-B573-6EAC7EFCB667}"/>
                </a:ext>
              </a:extLst>
            </p:cNvPr>
            <p:cNvCxnSpPr>
              <a:cxnSpLocks/>
            </p:cNvCxnSpPr>
            <p:nvPr/>
          </p:nvCxnSpPr>
          <p:spPr>
            <a:xfrm flipH="1">
              <a:off x="8640992" y="5984471"/>
              <a:ext cx="6668731" cy="401211"/>
            </a:xfrm>
            <a:prstGeom prst="line">
              <a:avLst/>
            </a:prstGeom>
            <a:ln>
              <a:solidFill>
                <a:schemeClr val="tx1">
                  <a:lumMod val="95000"/>
                  <a:lumOff val="5000"/>
                </a:schemeClr>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44032C30-A74C-BE6B-A739-C8CBB4B996B2}"/>
                </a:ext>
              </a:extLst>
            </p:cNvPr>
            <p:cNvCxnSpPr>
              <a:cxnSpLocks/>
            </p:cNvCxnSpPr>
            <p:nvPr/>
          </p:nvCxnSpPr>
          <p:spPr>
            <a:xfrm flipH="1">
              <a:off x="8496634" y="5970816"/>
              <a:ext cx="6813089" cy="1215684"/>
            </a:xfrm>
            <a:prstGeom prst="line">
              <a:avLst/>
            </a:prstGeom>
            <a:ln>
              <a:solidFill>
                <a:schemeClr val="tx1">
                  <a:lumMod val="95000"/>
                  <a:lumOff val="5000"/>
                </a:schemeClr>
              </a:solidFill>
            </a:ln>
            <a:effectLst/>
          </p:spPr>
          <p:style>
            <a:lnRef idx="2">
              <a:schemeClr val="accent1"/>
            </a:lnRef>
            <a:fillRef idx="0">
              <a:schemeClr val="accent1"/>
            </a:fillRef>
            <a:effectRef idx="1">
              <a:schemeClr val="accent1"/>
            </a:effectRef>
            <a:fontRef idx="minor">
              <a:schemeClr val="tx1"/>
            </a:fontRef>
          </p:style>
        </p:cxnSp>
      </p:grpSp>
      <p:sp>
        <p:nvSpPr>
          <p:cNvPr id="11" name="Oval 10">
            <a:extLst>
              <a:ext uri="{FF2B5EF4-FFF2-40B4-BE49-F238E27FC236}">
                <a16:creationId xmlns:a16="http://schemas.microsoft.com/office/drawing/2014/main" id="{04380CAB-A891-F093-8FD4-1A8622B46119}"/>
              </a:ext>
            </a:extLst>
          </p:cNvPr>
          <p:cNvSpPr/>
          <p:nvPr/>
        </p:nvSpPr>
        <p:spPr>
          <a:xfrm>
            <a:off x="10714037" y="3964279"/>
            <a:ext cx="3581400" cy="2305245"/>
          </a:xfrm>
          <a:prstGeom prst="ellipse">
            <a:avLst/>
          </a:prstGeom>
          <a:noFill/>
          <a:ln w="508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3D68BAC5-7060-C7CB-A02C-847F15CA121B}"/>
              </a:ext>
            </a:extLst>
          </p:cNvPr>
          <p:cNvSpPr/>
          <p:nvPr/>
        </p:nvSpPr>
        <p:spPr>
          <a:xfrm>
            <a:off x="1634029" y="2616434"/>
            <a:ext cx="9010251" cy="2305245"/>
          </a:xfrm>
          <a:prstGeom prst="ellipse">
            <a:avLst/>
          </a:prstGeom>
          <a:noFill/>
          <a:ln w="508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A8554A44-05BF-863B-0A6B-9A38619CD16C}"/>
              </a:ext>
            </a:extLst>
          </p:cNvPr>
          <p:cNvSpPr/>
          <p:nvPr/>
        </p:nvSpPr>
        <p:spPr>
          <a:xfrm>
            <a:off x="10793492" y="6425825"/>
            <a:ext cx="4738616" cy="2519737"/>
          </a:xfrm>
          <a:prstGeom prst="ellipse">
            <a:avLst/>
          </a:prstGeom>
          <a:noFill/>
          <a:ln w="508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AC7A5FF1-8B29-FB91-F308-72506AF6F0DD}"/>
              </a:ext>
            </a:extLst>
          </p:cNvPr>
          <p:cNvSpPr txBox="1"/>
          <p:nvPr/>
        </p:nvSpPr>
        <p:spPr>
          <a:xfrm>
            <a:off x="16352837" y="3609669"/>
            <a:ext cx="6370638" cy="5632311"/>
          </a:xfrm>
          <a:prstGeom prst="rect">
            <a:avLst/>
          </a:prstGeom>
          <a:noFill/>
        </p:spPr>
        <p:txBody>
          <a:bodyPr wrap="square" rtlCol="0">
            <a:spAutoFit/>
          </a:bodyPr>
          <a:lstStyle/>
          <a:p>
            <a:r>
              <a:rPr lang="en-US" sz="4000" dirty="0"/>
              <a:t>Centered text does not create clean lines on either side of the text.</a:t>
            </a:r>
          </a:p>
          <a:p>
            <a:endParaRPr lang="en-US" sz="4000" dirty="0"/>
          </a:p>
          <a:p>
            <a:r>
              <a:rPr lang="en-US" sz="4000" dirty="0"/>
              <a:t>Can make a thoughtful design look sloppy.</a:t>
            </a:r>
          </a:p>
          <a:p>
            <a:endParaRPr lang="en-US" sz="4000" dirty="0"/>
          </a:p>
          <a:p>
            <a:r>
              <a:rPr lang="en-US" sz="4000" dirty="0"/>
              <a:t>Does not take advantage of Continuity Gestalt</a:t>
            </a:r>
          </a:p>
        </p:txBody>
      </p:sp>
    </p:spTree>
    <p:extLst>
      <p:ext uri="{BB962C8B-B14F-4D97-AF65-F5344CB8AC3E}">
        <p14:creationId xmlns:p14="http://schemas.microsoft.com/office/powerpoint/2010/main" val="3350582490"/>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02C2F2-BB3E-65E8-9ECB-D654CC584EEA}"/>
              </a:ext>
            </a:extLst>
          </p:cNvPr>
          <p:cNvSpPr>
            <a:spLocks noGrp="1"/>
          </p:cNvSpPr>
          <p:nvPr>
            <p:ph type="title"/>
          </p:nvPr>
        </p:nvSpPr>
        <p:spPr/>
        <p:txBody>
          <a:bodyPr/>
          <a:lstStyle/>
          <a:p>
            <a:endParaRPr lang="en-US"/>
          </a:p>
        </p:txBody>
      </p:sp>
      <p:sp>
        <p:nvSpPr>
          <p:cNvPr id="3" name="TextBox 2">
            <a:extLst>
              <a:ext uri="{FF2B5EF4-FFF2-40B4-BE49-F238E27FC236}">
                <a16:creationId xmlns:a16="http://schemas.microsoft.com/office/drawing/2014/main" id="{308634ED-DC29-BDFC-D6F9-C8E186BE12B7}"/>
              </a:ext>
            </a:extLst>
          </p:cNvPr>
          <p:cNvSpPr txBox="1"/>
          <p:nvPr/>
        </p:nvSpPr>
        <p:spPr>
          <a:xfrm>
            <a:off x="1514906" y="3582540"/>
            <a:ext cx="20726400" cy="6001643"/>
          </a:xfrm>
          <a:prstGeom prst="rect">
            <a:avLst/>
          </a:prstGeom>
          <a:noFill/>
        </p:spPr>
        <p:txBody>
          <a:bodyPr wrap="square" rtlCol="0">
            <a:spAutoFit/>
          </a:bodyPr>
          <a:lstStyle/>
          <a:p>
            <a:r>
              <a:rPr lang="en-US" sz="9600" dirty="0"/>
              <a:t>Without visual cues, your audience will read in a “Z” pattern, starting in the top left, moving to the right and down.</a:t>
            </a:r>
          </a:p>
        </p:txBody>
      </p:sp>
    </p:spTree>
    <p:extLst>
      <p:ext uri="{BB962C8B-B14F-4D97-AF65-F5344CB8AC3E}">
        <p14:creationId xmlns:p14="http://schemas.microsoft.com/office/powerpoint/2010/main" val="1339752462"/>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490078-2ED7-664C-4470-D26BE767A460}"/>
              </a:ext>
            </a:extLst>
          </p:cNvPr>
          <p:cNvSpPr>
            <a:spLocks noGrp="1"/>
          </p:cNvSpPr>
          <p:nvPr>
            <p:ph type="title"/>
          </p:nvPr>
        </p:nvSpPr>
        <p:spPr/>
        <p:txBody>
          <a:bodyPr/>
          <a:lstStyle/>
          <a:p>
            <a:r>
              <a:rPr lang="en-US" dirty="0"/>
              <a:t>Diagonal components</a:t>
            </a:r>
          </a:p>
        </p:txBody>
      </p:sp>
      <p:grpSp>
        <p:nvGrpSpPr>
          <p:cNvPr id="3" name="Group 2">
            <a:extLst>
              <a:ext uri="{FF2B5EF4-FFF2-40B4-BE49-F238E27FC236}">
                <a16:creationId xmlns:a16="http://schemas.microsoft.com/office/drawing/2014/main" id="{A46D5963-9703-E778-0520-D7F29D1A65DD}"/>
              </a:ext>
            </a:extLst>
          </p:cNvPr>
          <p:cNvGrpSpPr/>
          <p:nvPr/>
        </p:nvGrpSpPr>
        <p:grpSpPr>
          <a:xfrm>
            <a:off x="960437" y="3078162"/>
            <a:ext cx="14249400" cy="7315200"/>
            <a:chOff x="2925994" y="1173162"/>
            <a:chExt cx="17557287" cy="8112444"/>
          </a:xfrm>
        </p:grpSpPr>
        <p:pic>
          <p:nvPicPr>
            <p:cNvPr id="4" name="Picture 3" descr="A picture containing text, screenshot, line, diagram&#10;&#10;Description automatically generated">
              <a:extLst>
                <a:ext uri="{FF2B5EF4-FFF2-40B4-BE49-F238E27FC236}">
                  <a16:creationId xmlns:a16="http://schemas.microsoft.com/office/drawing/2014/main" id="{ED321FC5-8781-FD00-AD6D-20906123E084}"/>
                </a:ext>
              </a:extLst>
            </p:cNvPr>
            <p:cNvPicPr>
              <a:picLocks noChangeAspect="1"/>
            </p:cNvPicPr>
            <p:nvPr/>
          </p:nvPicPr>
          <p:blipFill>
            <a:blip r:embed="rId2"/>
            <a:stretch>
              <a:fillRect/>
            </a:stretch>
          </p:blipFill>
          <p:spPr>
            <a:xfrm>
              <a:off x="2925994" y="2935606"/>
              <a:ext cx="11430000" cy="6350000"/>
            </a:xfrm>
            <a:prstGeom prst="rect">
              <a:avLst/>
            </a:prstGeom>
          </p:spPr>
        </p:pic>
        <p:sp>
          <p:nvSpPr>
            <p:cNvPr id="5" name="TextBox 4">
              <a:extLst>
                <a:ext uri="{FF2B5EF4-FFF2-40B4-BE49-F238E27FC236}">
                  <a16:creationId xmlns:a16="http://schemas.microsoft.com/office/drawing/2014/main" id="{98637E1A-F94E-DAE2-2147-2044BA55A2BB}"/>
                </a:ext>
              </a:extLst>
            </p:cNvPr>
            <p:cNvSpPr txBox="1"/>
            <p:nvPr/>
          </p:nvSpPr>
          <p:spPr>
            <a:xfrm>
              <a:off x="15445689" y="2534172"/>
              <a:ext cx="3429000" cy="1477328"/>
            </a:xfrm>
            <a:prstGeom prst="rect">
              <a:avLst/>
            </a:prstGeom>
            <a:noFill/>
          </p:spPr>
          <p:txBody>
            <a:bodyPr wrap="square" rtlCol="0">
              <a:spAutoFit/>
            </a:bodyPr>
            <a:lstStyle/>
            <a:p>
              <a:pPr algn="ctr"/>
              <a:r>
                <a:rPr lang="en-US" dirty="0"/>
                <a:t>Survey shows that the demonstration of results is the single most important dimension when choosing a service provider</a:t>
              </a:r>
            </a:p>
          </p:txBody>
        </p:sp>
        <p:sp>
          <p:nvSpPr>
            <p:cNvPr id="6" name="TextBox 5">
              <a:extLst>
                <a:ext uri="{FF2B5EF4-FFF2-40B4-BE49-F238E27FC236}">
                  <a16:creationId xmlns:a16="http://schemas.microsoft.com/office/drawing/2014/main" id="{7D8B032D-752F-E7ED-AF6E-4F033104E442}"/>
                </a:ext>
              </a:extLst>
            </p:cNvPr>
            <p:cNvSpPr txBox="1"/>
            <p:nvPr/>
          </p:nvSpPr>
          <p:spPr>
            <a:xfrm>
              <a:off x="15454081" y="5342219"/>
              <a:ext cx="5029200" cy="1477328"/>
            </a:xfrm>
            <a:prstGeom prst="rect">
              <a:avLst/>
            </a:prstGeom>
            <a:noFill/>
          </p:spPr>
          <p:txBody>
            <a:bodyPr wrap="square" rtlCol="0">
              <a:spAutoFit/>
            </a:bodyPr>
            <a:lstStyle/>
            <a:p>
              <a:pPr algn="ctr"/>
              <a:r>
                <a:rPr lang="en-US" dirty="0"/>
                <a:t>Affordability and experience working tighter previously, which were hypothesized to be very important in the decision making process, were both cited less frequently as important attributes</a:t>
              </a:r>
            </a:p>
          </p:txBody>
        </p:sp>
        <p:sp>
          <p:nvSpPr>
            <p:cNvPr id="7" name="TextBox 6">
              <a:extLst>
                <a:ext uri="{FF2B5EF4-FFF2-40B4-BE49-F238E27FC236}">
                  <a16:creationId xmlns:a16="http://schemas.microsoft.com/office/drawing/2014/main" id="{E985D074-130D-DFCB-5EAE-387633B8EE71}"/>
                </a:ext>
              </a:extLst>
            </p:cNvPr>
            <p:cNvSpPr txBox="1"/>
            <p:nvPr/>
          </p:nvSpPr>
          <p:spPr>
            <a:xfrm>
              <a:off x="4221392" y="1173162"/>
              <a:ext cx="10134600" cy="1077218"/>
            </a:xfrm>
            <a:prstGeom prst="rect">
              <a:avLst/>
            </a:prstGeom>
            <a:noFill/>
          </p:spPr>
          <p:txBody>
            <a:bodyPr wrap="square" rtlCol="0">
              <a:spAutoFit/>
            </a:bodyPr>
            <a:lstStyle/>
            <a:p>
              <a:pPr algn="ctr"/>
              <a:r>
                <a:rPr lang="en-US" sz="3200" b="1" dirty="0"/>
                <a:t>Demonstrating effectiveness is most important consideration when selecting a provider</a:t>
              </a:r>
            </a:p>
          </p:txBody>
        </p:sp>
        <p:cxnSp>
          <p:nvCxnSpPr>
            <p:cNvPr id="8" name="Straight Connector 7">
              <a:extLst>
                <a:ext uri="{FF2B5EF4-FFF2-40B4-BE49-F238E27FC236}">
                  <a16:creationId xmlns:a16="http://schemas.microsoft.com/office/drawing/2014/main" id="{2C78DFAF-F4B3-7624-B64C-3822936BA65E}"/>
                </a:ext>
              </a:extLst>
            </p:cNvPr>
            <p:cNvCxnSpPr>
              <a:cxnSpLocks/>
              <a:stCxn id="5" idx="1"/>
            </p:cNvCxnSpPr>
            <p:nvPr/>
          </p:nvCxnSpPr>
          <p:spPr>
            <a:xfrm flipH="1">
              <a:off x="14093313" y="3272836"/>
              <a:ext cx="1352376" cy="161257"/>
            </a:xfrm>
            <a:prstGeom prst="line">
              <a:avLst/>
            </a:prstGeom>
            <a:ln>
              <a:solidFill>
                <a:schemeClr val="tx1">
                  <a:lumMod val="95000"/>
                  <a:lumOff val="5000"/>
                </a:schemeClr>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2B6579F4-F8E9-9663-7C4D-1E9563376EC7}"/>
                </a:ext>
              </a:extLst>
            </p:cNvPr>
            <p:cNvCxnSpPr>
              <a:cxnSpLocks/>
            </p:cNvCxnSpPr>
            <p:nvPr/>
          </p:nvCxnSpPr>
          <p:spPr>
            <a:xfrm flipH="1">
              <a:off x="8640992" y="5984471"/>
              <a:ext cx="6668731" cy="401211"/>
            </a:xfrm>
            <a:prstGeom prst="line">
              <a:avLst/>
            </a:prstGeom>
            <a:ln>
              <a:solidFill>
                <a:schemeClr val="tx1">
                  <a:lumMod val="95000"/>
                  <a:lumOff val="5000"/>
                </a:schemeClr>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BE1DE6E6-6190-27F7-7B7A-083B0899A2D7}"/>
                </a:ext>
              </a:extLst>
            </p:cNvPr>
            <p:cNvCxnSpPr>
              <a:cxnSpLocks/>
            </p:cNvCxnSpPr>
            <p:nvPr/>
          </p:nvCxnSpPr>
          <p:spPr>
            <a:xfrm flipH="1">
              <a:off x="8496634" y="5970816"/>
              <a:ext cx="6813089" cy="1215684"/>
            </a:xfrm>
            <a:prstGeom prst="line">
              <a:avLst/>
            </a:prstGeom>
            <a:ln>
              <a:solidFill>
                <a:schemeClr val="tx1">
                  <a:lumMod val="95000"/>
                  <a:lumOff val="5000"/>
                </a:schemeClr>
              </a:solidFill>
            </a:ln>
            <a:effectLst/>
          </p:spPr>
          <p:style>
            <a:lnRef idx="2">
              <a:schemeClr val="accent1"/>
            </a:lnRef>
            <a:fillRef idx="0">
              <a:schemeClr val="accent1"/>
            </a:fillRef>
            <a:effectRef idx="1">
              <a:schemeClr val="accent1"/>
            </a:effectRef>
            <a:fontRef idx="minor">
              <a:schemeClr val="tx1"/>
            </a:fontRef>
          </p:style>
        </p:cxnSp>
      </p:grpSp>
      <p:sp>
        <p:nvSpPr>
          <p:cNvPr id="11" name="Oval 10">
            <a:extLst>
              <a:ext uri="{FF2B5EF4-FFF2-40B4-BE49-F238E27FC236}">
                <a16:creationId xmlns:a16="http://schemas.microsoft.com/office/drawing/2014/main" id="{CD02CBCD-436A-6312-B6F3-C7F8ED4C79D5}"/>
              </a:ext>
            </a:extLst>
          </p:cNvPr>
          <p:cNvSpPr/>
          <p:nvPr/>
        </p:nvSpPr>
        <p:spPr>
          <a:xfrm>
            <a:off x="3112231" y="8945562"/>
            <a:ext cx="7297006" cy="1096214"/>
          </a:xfrm>
          <a:prstGeom prst="ellipse">
            <a:avLst/>
          </a:prstGeom>
          <a:noFill/>
          <a:ln w="508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3432DC72-2947-736F-0911-12ACA7D3B357}"/>
              </a:ext>
            </a:extLst>
          </p:cNvPr>
          <p:cNvSpPr txBox="1"/>
          <p:nvPr/>
        </p:nvSpPr>
        <p:spPr>
          <a:xfrm>
            <a:off x="15990412" y="4189832"/>
            <a:ext cx="6248400" cy="4401205"/>
          </a:xfrm>
          <a:prstGeom prst="rect">
            <a:avLst/>
          </a:prstGeom>
          <a:noFill/>
        </p:spPr>
        <p:txBody>
          <a:bodyPr wrap="square" rtlCol="0">
            <a:spAutoFit/>
          </a:bodyPr>
          <a:lstStyle/>
          <a:p>
            <a:r>
              <a:rPr lang="en-US" sz="4000" dirty="0"/>
              <a:t>Items rotated at 45 degrees are read up to 52% slower.</a:t>
            </a:r>
          </a:p>
          <a:p>
            <a:endParaRPr lang="en-US" sz="4000" dirty="0"/>
          </a:p>
          <a:p>
            <a:r>
              <a:rPr lang="en-US" sz="4000" dirty="0"/>
              <a:t>Text rotated 90 degrees in either direction are up to 206% slower</a:t>
            </a:r>
          </a:p>
        </p:txBody>
      </p:sp>
    </p:spTree>
    <p:extLst>
      <p:ext uri="{BB962C8B-B14F-4D97-AF65-F5344CB8AC3E}">
        <p14:creationId xmlns:p14="http://schemas.microsoft.com/office/powerpoint/2010/main" val="1637122777"/>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490078-2ED7-664C-4470-D26BE767A460}"/>
              </a:ext>
            </a:extLst>
          </p:cNvPr>
          <p:cNvSpPr>
            <a:spLocks noGrp="1"/>
          </p:cNvSpPr>
          <p:nvPr>
            <p:ph type="title"/>
          </p:nvPr>
        </p:nvSpPr>
        <p:spPr/>
        <p:txBody>
          <a:bodyPr/>
          <a:lstStyle/>
          <a:p>
            <a:r>
              <a:rPr lang="en-US" dirty="0"/>
              <a:t>Diagonal components</a:t>
            </a:r>
          </a:p>
        </p:txBody>
      </p:sp>
      <p:grpSp>
        <p:nvGrpSpPr>
          <p:cNvPr id="3" name="Group 2">
            <a:extLst>
              <a:ext uri="{FF2B5EF4-FFF2-40B4-BE49-F238E27FC236}">
                <a16:creationId xmlns:a16="http://schemas.microsoft.com/office/drawing/2014/main" id="{A46D5963-9703-E778-0520-D7F29D1A65DD}"/>
              </a:ext>
            </a:extLst>
          </p:cNvPr>
          <p:cNvGrpSpPr/>
          <p:nvPr/>
        </p:nvGrpSpPr>
        <p:grpSpPr>
          <a:xfrm>
            <a:off x="960437" y="3078162"/>
            <a:ext cx="14249400" cy="7315200"/>
            <a:chOff x="2925994" y="1173162"/>
            <a:chExt cx="17557287" cy="8112444"/>
          </a:xfrm>
        </p:grpSpPr>
        <p:pic>
          <p:nvPicPr>
            <p:cNvPr id="4" name="Picture 3" descr="A picture containing text, screenshot, line, diagram&#10;&#10;Description automatically generated">
              <a:extLst>
                <a:ext uri="{FF2B5EF4-FFF2-40B4-BE49-F238E27FC236}">
                  <a16:creationId xmlns:a16="http://schemas.microsoft.com/office/drawing/2014/main" id="{ED321FC5-8781-FD00-AD6D-20906123E084}"/>
                </a:ext>
              </a:extLst>
            </p:cNvPr>
            <p:cNvPicPr>
              <a:picLocks noChangeAspect="1"/>
            </p:cNvPicPr>
            <p:nvPr/>
          </p:nvPicPr>
          <p:blipFill>
            <a:blip r:embed="rId2"/>
            <a:stretch>
              <a:fillRect/>
            </a:stretch>
          </p:blipFill>
          <p:spPr>
            <a:xfrm>
              <a:off x="2925994" y="2935606"/>
              <a:ext cx="11430000" cy="6350000"/>
            </a:xfrm>
            <a:prstGeom prst="rect">
              <a:avLst/>
            </a:prstGeom>
          </p:spPr>
        </p:pic>
        <p:sp>
          <p:nvSpPr>
            <p:cNvPr id="5" name="TextBox 4">
              <a:extLst>
                <a:ext uri="{FF2B5EF4-FFF2-40B4-BE49-F238E27FC236}">
                  <a16:creationId xmlns:a16="http://schemas.microsoft.com/office/drawing/2014/main" id="{98637E1A-F94E-DAE2-2147-2044BA55A2BB}"/>
                </a:ext>
              </a:extLst>
            </p:cNvPr>
            <p:cNvSpPr txBox="1"/>
            <p:nvPr/>
          </p:nvSpPr>
          <p:spPr>
            <a:xfrm>
              <a:off x="15445689" y="2534172"/>
              <a:ext cx="3429000" cy="1477328"/>
            </a:xfrm>
            <a:prstGeom prst="rect">
              <a:avLst/>
            </a:prstGeom>
            <a:noFill/>
          </p:spPr>
          <p:txBody>
            <a:bodyPr wrap="square" rtlCol="0">
              <a:spAutoFit/>
            </a:bodyPr>
            <a:lstStyle/>
            <a:p>
              <a:pPr algn="ctr"/>
              <a:r>
                <a:rPr lang="en-US" dirty="0"/>
                <a:t>Survey shows that the demonstration of results is the single most important dimension when choosing a service provider</a:t>
              </a:r>
            </a:p>
          </p:txBody>
        </p:sp>
        <p:sp>
          <p:nvSpPr>
            <p:cNvPr id="6" name="TextBox 5">
              <a:extLst>
                <a:ext uri="{FF2B5EF4-FFF2-40B4-BE49-F238E27FC236}">
                  <a16:creationId xmlns:a16="http://schemas.microsoft.com/office/drawing/2014/main" id="{7D8B032D-752F-E7ED-AF6E-4F033104E442}"/>
                </a:ext>
              </a:extLst>
            </p:cNvPr>
            <p:cNvSpPr txBox="1"/>
            <p:nvPr/>
          </p:nvSpPr>
          <p:spPr>
            <a:xfrm>
              <a:off x="15454081" y="5342219"/>
              <a:ext cx="5029200" cy="1477328"/>
            </a:xfrm>
            <a:prstGeom prst="rect">
              <a:avLst/>
            </a:prstGeom>
            <a:noFill/>
          </p:spPr>
          <p:txBody>
            <a:bodyPr wrap="square" rtlCol="0">
              <a:spAutoFit/>
            </a:bodyPr>
            <a:lstStyle/>
            <a:p>
              <a:pPr algn="ctr"/>
              <a:r>
                <a:rPr lang="en-US" dirty="0"/>
                <a:t>Affordability and experience working tighter previously, which were hypothesized to be very important in the decision making process, were both cited less frequently as important attributes</a:t>
              </a:r>
            </a:p>
          </p:txBody>
        </p:sp>
        <p:sp>
          <p:nvSpPr>
            <p:cNvPr id="7" name="TextBox 6">
              <a:extLst>
                <a:ext uri="{FF2B5EF4-FFF2-40B4-BE49-F238E27FC236}">
                  <a16:creationId xmlns:a16="http://schemas.microsoft.com/office/drawing/2014/main" id="{E985D074-130D-DFCB-5EAE-387633B8EE71}"/>
                </a:ext>
              </a:extLst>
            </p:cNvPr>
            <p:cNvSpPr txBox="1"/>
            <p:nvPr/>
          </p:nvSpPr>
          <p:spPr>
            <a:xfrm>
              <a:off x="4221392" y="1173162"/>
              <a:ext cx="10134600" cy="1077218"/>
            </a:xfrm>
            <a:prstGeom prst="rect">
              <a:avLst/>
            </a:prstGeom>
            <a:noFill/>
          </p:spPr>
          <p:txBody>
            <a:bodyPr wrap="square" rtlCol="0">
              <a:spAutoFit/>
            </a:bodyPr>
            <a:lstStyle/>
            <a:p>
              <a:pPr algn="ctr"/>
              <a:r>
                <a:rPr lang="en-US" sz="3200" b="1" dirty="0"/>
                <a:t>Demonstrating effectiveness is most important consideration when selecting a provider</a:t>
              </a:r>
            </a:p>
          </p:txBody>
        </p:sp>
        <p:cxnSp>
          <p:nvCxnSpPr>
            <p:cNvPr id="8" name="Straight Connector 7">
              <a:extLst>
                <a:ext uri="{FF2B5EF4-FFF2-40B4-BE49-F238E27FC236}">
                  <a16:creationId xmlns:a16="http://schemas.microsoft.com/office/drawing/2014/main" id="{2C78DFAF-F4B3-7624-B64C-3822936BA65E}"/>
                </a:ext>
              </a:extLst>
            </p:cNvPr>
            <p:cNvCxnSpPr>
              <a:cxnSpLocks/>
              <a:stCxn id="5" idx="1"/>
            </p:cNvCxnSpPr>
            <p:nvPr/>
          </p:nvCxnSpPr>
          <p:spPr>
            <a:xfrm flipH="1">
              <a:off x="14093313" y="3272836"/>
              <a:ext cx="1352376" cy="161257"/>
            </a:xfrm>
            <a:prstGeom prst="line">
              <a:avLst/>
            </a:prstGeom>
            <a:ln>
              <a:solidFill>
                <a:schemeClr val="tx1">
                  <a:lumMod val="95000"/>
                  <a:lumOff val="5000"/>
                </a:schemeClr>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2B6579F4-F8E9-9663-7C4D-1E9563376EC7}"/>
                </a:ext>
              </a:extLst>
            </p:cNvPr>
            <p:cNvCxnSpPr>
              <a:cxnSpLocks/>
            </p:cNvCxnSpPr>
            <p:nvPr/>
          </p:nvCxnSpPr>
          <p:spPr>
            <a:xfrm flipH="1">
              <a:off x="8640992" y="5984471"/>
              <a:ext cx="6668731" cy="401211"/>
            </a:xfrm>
            <a:prstGeom prst="line">
              <a:avLst/>
            </a:prstGeom>
            <a:ln>
              <a:solidFill>
                <a:schemeClr val="tx1">
                  <a:lumMod val="95000"/>
                  <a:lumOff val="5000"/>
                </a:schemeClr>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BE1DE6E6-6190-27F7-7B7A-083B0899A2D7}"/>
                </a:ext>
              </a:extLst>
            </p:cNvPr>
            <p:cNvCxnSpPr>
              <a:cxnSpLocks/>
            </p:cNvCxnSpPr>
            <p:nvPr/>
          </p:nvCxnSpPr>
          <p:spPr>
            <a:xfrm flipH="1">
              <a:off x="8496634" y="5970816"/>
              <a:ext cx="6813089" cy="1215684"/>
            </a:xfrm>
            <a:prstGeom prst="line">
              <a:avLst/>
            </a:prstGeom>
            <a:ln>
              <a:solidFill>
                <a:schemeClr val="tx1">
                  <a:lumMod val="95000"/>
                  <a:lumOff val="5000"/>
                </a:schemeClr>
              </a:solidFill>
            </a:ln>
            <a:effectLst/>
          </p:spPr>
          <p:style>
            <a:lnRef idx="2">
              <a:schemeClr val="accent1"/>
            </a:lnRef>
            <a:fillRef idx="0">
              <a:schemeClr val="accent1"/>
            </a:fillRef>
            <a:effectRef idx="1">
              <a:schemeClr val="accent1"/>
            </a:effectRef>
            <a:fontRef idx="minor">
              <a:schemeClr val="tx1"/>
            </a:fontRef>
          </p:style>
        </p:cxnSp>
      </p:grpSp>
      <p:sp>
        <p:nvSpPr>
          <p:cNvPr id="11" name="Oval 10">
            <a:extLst>
              <a:ext uri="{FF2B5EF4-FFF2-40B4-BE49-F238E27FC236}">
                <a16:creationId xmlns:a16="http://schemas.microsoft.com/office/drawing/2014/main" id="{CD02CBCD-436A-6312-B6F3-C7F8ED4C79D5}"/>
              </a:ext>
            </a:extLst>
          </p:cNvPr>
          <p:cNvSpPr/>
          <p:nvPr/>
        </p:nvSpPr>
        <p:spPr>
          <a:xfrm>
            <a:off x="5099913" y="7039305"/>
            <a:ext cx="6409878" cy="1680457"/>
          </a:xfrm>
          <a:prstGeom prst="ellipse">
            <a:avLst/>
          </a:prstGeom>
          <a:noFill/>
          <a:ln w="508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3432DC72-2947-736F-0911-12ACA7D3B357}"/>
              </a:ext>
            </a:extLst>
          </p:cNvPr>
          <p:cNvSpPr txBox="1"/>
          <p:nvPr/>
        </p:nvSpPr>
        <p:spPr>
          <a:xfrm>
            <a:off x="15990412" y="4189832"/>
            <a:ext cx="6248400" cy="3170099"/>
          </a:xfrm>
          <a:prstGeom prst="rect">
            <a:avLst/>
          </a:prstGeom>
          <a:noFill/>
        </p:spPr>
        <p:txBody>
          <a:bodyPr wrap="square" rtlCol="0">
            <a:spAutoFit/>
          </a:bodyPr>
          <a:lstStyle/>
          <a:p>
            <a:r>
              <a:rPr lang="en-US" sz="4000" dirty="0"/>
              <a:t>These diagonal lines also make things appear messy and will increase the time it takes to read the chart</a:t>
            </a:r>
          </a:p>
        </p:txBody>
      </p:sp>
      <p:sp>
        <p:nvSpPr>
          <p:cNvPr id="13" name="Oval 12">
            <a:extLst>
              <a:ext uri="{FF2B5EF4-FFF2-40B4-BE49-F238E27FC236}">
                <a16:creationId xmlns:a16="http://schemas.microsoft.com/office/drawing/2014/main" id="{B7702BA8-0D31-489C-791C-524635F22A72}"/>
              </a:ext>
            </a:extLst>
          </p:cNvPr>
          <p:cNvSpPr/>
          <p:nvPr/>
        </p:nvSpPr>
        <p:spPr>
          <a:xfrm>
            <a:off x="9571036" y="4482574"/>
            <a:ext cx="1938755" cy="1154992"/>
          </a:xfrm>
          <a:prstGeom prst="ellipse">
            <a:avLst/>
          </a:prstGeom>
          <a:noFill/>
          <a:ln w="508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59831526"/>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C925A6-B4DE-FCC2-3842-B7AD235EF41C}"/>
              </a:ext>
            </a:extLst>
          </p:cNvPr>
          <p:cNvSpPr>
            <a:spLocks noGrp="1"/>
          </p:cNvSpPr>
          <p:nvPr>
            <p:ph type="title"/>
          </p:nvPr>
        </p:nvSpPr>
        <p:spPr/>
        <p:txBody>
          <a:bodyPr/>
          <a:lstStyle/>
          <a:p>
            <a:r>
              <a:rPr lang="en-US" dirty="0"/>
              <a:t>Managing intrinsic load</a:t>
            </a:r>
          </a:p>
        </p:txBody>
      </p:sp>
      <p:sp>
        <p:nvSpPr>
          <p:cNvPr id="5" name="Rectangle 4">
            <a:extLst>
              <a:ext uri="{FF2B5EF4-FFF2-40B4-BE49-F238E27FC236}">
                <a16:creationId xmlns:a16="http://schemas.microsoft.com/office/drawing/2014/main" id="{EEAF5BF4-8801-B372-8D25-5F848EEAA185}"/>
              </a:ext>
            </a:extLst>
          </p:cNvPr>
          <p:cNvSpPr/>
          <p:nvPr/>
        </p:nvSpPr>
        <p:spPr>
          <a:xfrm>
            <a:off x="960437" y="2468562"/>
            <a:ext cx="13716000" cy="1828800"/>
          </a:xfrm>
          <a:prstGeom prst="rect">
            <a:avLst/>
          </a:prstGeom>
          <a:solidFill>
            <a:schemeClr val="accent5">
              <a:lumMod val="75000"/>
              <a:alpha val="15000"/>
            </a:schemeClr>
          </a:solidFill>
          <a:ln>
            <a:solidFill>
              <a:schemeClr val="tx1">
                <a:lumMod val="85000"/>
                <a:lumOff val="1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5000" dirty="0">
                <a:solidFill>
                  <a:schemeClr val="tx1">
                    <a:lumMod val="85000"/>
                    <a:lumOff val="15000"/>
                  </a:schemeClr>
                </a:solidFill>
              </a:rPr>
              <a:t>Break up findings into manageable segments or chunks</a:t>
            </a:r>
          </a:p>
        </p:txBody>
      </p:sp>
      <p:sp>
        <p:nvSpPr>
          <p:cNvPr id="6" name="Rectangle 5">
            <a:extLst>
              <a:ext uri="{FF2B5EF4-FFF2-40B4-BE49-F238E27FC236}">
                <a16:creationId xmlns:a16="http://schemas.microsoft.com/office/drawing/2014/main" id="{BF0DB88E-4738-D57B-7D51-EA7A2E6B9BC7}"/>
              </a:ext>
            </a:extLst>
          </p:cNvPr>
          <p:cNvSpPr/>
          <p:nvPr/>
        </p:nvSpPr>
        <p:spPr>
          <a:xfrm>
            <a:off x="8732837" y="4837397"/>
            <a:ext cx="13716000" cy="1828800"/>
          </a:xfrm>
          <a:prstGeom prst="rect">
            <a:avLst/>
          </a:prstGeom>
          <a:solidFill>
            <a:schemeClr val="accent5">
              <a:lumMod val="75000"/>
              <a:alpha val="15000"/>
            </a:schemeClr>
          </a:solidFill>
          <a:ln>
            <a:solidFill>
              <a:schemeClr val="tx1">
                <a:lumMod val="85000"/>
                <a:lumOff val="1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r"/>
            <a:r>
              <a:rPr lang="en-US" sz="5000" dirty="0">
                <a:solidFill>
                  <a:schemeClr val="tx1">
                    <a:lumMod val="85000"/>
                    <a:lumOff val="15000"/>
                  </a:schemeClr>
                </a:solidFill>
              </a:rPr>
              <a:t>Reveal data gradually so your audience has time to digest and remember</a:t>
            </a:r>
          </a:p>
        </p:txBody>
      </p:sp>
      <p:sp>
        <p:nvSpPr>
          <p:cNvPr id="7" name="Rectangle 6">
            <a:extLst>
              <a:ext uri="{FF2B5EF4-FFF2-40B4-BE49-F238E27FC236}">
                <a16:creationId xmlns:a16="http://schemas.microsoft.com/office/drawing/2014/main" id="{B9FD3A9C-D607-F7A3-9141-DCD5D75DBB61}"/>
              </a:ext>
            </a:extLst>
          </p:cNvPr>
          <p:cNvSpPr/>
          <p:nvPr/>
        </p:nvSpPr>
        <p:spPr>
          <a:xfrm>
            <a:off x="1170464" y="7238775"/>
            <a:ext cx="13716000" cy="1828800"/>
          </a:xfrm>
          <a:prstGeom prst="rect">
            <a:avLst/>
          </a:prstGeom>
          <a:solidFill>
            <a:schemeClr val="accent5">
              <a:lumMod val="75000"/>
              <a:alpha val="15000"/>
            </a:schemeClr>
          </a:solidFill>
          <a:ln>
            <a:solidFill>
              <a:schemeClr val="tx1">
                <a:lumMod val="85000"/>
                <a:lumOff val="1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5000" dirty="0">
                <a:solidFill>
                  <a:schemeClr val="tx1">
                    <a:lumMod val="85000"/>
                    <a:lumOff val="15000"/>
                  </a:schemeClr>
                </a:solidFill>
              </a:rPr>
              <a:t>Start with simple concepts and build to more complex subjects</a:t>
            </a:r>
          </a:p>
        </p:txBody>
      </p:sp>
      <p:sp>
        <p:nvSpPr>
          <p:cNvPr id="8" name="Rectangle 7">
            <a:extLst>
              <a:ext uri="{FF2B5EF4-FFF2-40B4-BE49-F238E27FC236}">
                <a16:creationId xmlns:a16="http://schemas.microsoft.com/office/drawing/2014/main" id="{73FD90BC-3BF8-9E1C-6F42-7646DA90A47B}"/>
              </a:ext>
            </a:extLst>
          </p:cNvPr>
          <p:cNvSpPr/>
          <p:nvPr/>
        </p:nvSpPr>
        <p:spPr>
          <a:xfrm>
            <a:off x="8732837" y="9670315"/>
            <a:ext cx="13716000" cy="1828800"/>
          </a:xfrm>
          <a:prstGeom prst="rect">
            <a:avLst/>
          </a:prstGeom>
          <a:solidFill>
            <a:schemeClr val="accent5">
              <a:lumMod val="75000"/>
              <a:alpha val="15000"/>
            </a:schemeClr>
          </a:solidFill>
          <a:ln>
            <a:solidFill>
              <a:schemeClr val="tx1">
                <a:lumMod val="85000"/>
                <a:lumOff val="1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r"/>
            <a:r>
              <a:rPr lang="en-US" sz="5000" dirty="0">
                <a:solidFill>
                  <a:schemeClr val="tx1">
                    <a:lumMod val="85000"/>
                    <a:lumOff val="15000"/>
                  </a:schemeClr>
                </a:solidFill>
              </a:rPr>
              <a:t>Determine the audience’s understanding and plan ahead</a:t>
            </a:r>
          </a:p>
        </p:txBody>
      </p:sp>
    </p:spTree>
    <p:extLst>
      <p:ext uri="{BB962C8B-B14F-4D97-AF65-F5344CB8AC3E}">
        <p14:creationId xmlns:p14="http://schemas.microsoft.com/office/powerpoint/2010/main" val="799020495"/>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6E53A-D16F-0F21-CB0E-BE73C508CBF9}"/>
              </a:ext>
            </a:extLst>
          </p:cNvPr>
          <p:cNvSpPr>
            <a:spLocks noGrp="1"/>
          </p:cNvSpPr>
          <p:nvPr>
            <p:ph type="title"/>
          </p:nvPr>
        </p:nvSpPr>
        <p:spPr/>
        <p:txBody>
          <a:bodyPr/>
          <a:lstStyle/>
          <a:p>
            <a:r>
              <a:rPr lang="en-US" dirty="0"/>
              <a:t>Alternative to sight lines</a:t>
            </a:r>
          </a:p>
        </p:txBody>
      </p:sp>
      <p:grpSp>
        <p:nvGrpSpPr>
          <p:cNvPr id="8" name="Group 7">
            <a:extLst>
              <a:ext uri="{FF2B5EF4-FFF2-40B4-BE49-F238E27FC236}">
                <a16:creationId xmlns:a16="http://schemas.microsoft.com/office/drawing/2014/main" id="{60A220D7-B98C-E282-E749-83D9E575B0A3}"/>
              </a:ext>
            </a:extLst>
          </p:cNvPr>
          <p:cNvGrpSpPr/>
          <p:nvPr/>
        </p:nvGrpSpPr>
        <p:grpSpPr>
          <a:xfrm>
            <a:off x="3475037" y="2163762"/>
            <a:ext cx="16459200" cy="7732018"/>
            <a:chOff x="1170464" y="2915344"/>
            <a:chExt cx="16459200" cy="7732018"/>
          </a:xfrm>
        </p:grpSpPr>
        <p:pic>
          <p:nvPicPr>
            <p:cNvPr id="4" name="Picture 3" descr="A picture containing screenshot, text, line, diagram&#10;&#10;Description automatically generated">
              <a:extLst>
                <a:ext uri="{FF2B5EF4-FFF2-40B4-BE49-F238E27FC236}">
                  <a16:creationId xmlns:a16="http://schemas.microsoft.com/office/drawing/2014/main" id="{95E05131-9842-4282-833B-59826FEF42E6}"/>
                </a:ext>
              </a:extLst>
            </p:cNvPr>
            <p:cNvPicPr>
              <a:picLocks noChangeAspect="1"/>
            </p:cNvPicPr>
            <p:nvPr/>
          </p:nvPicPr>
          <p:blipFill>
            <a:blip r:embed="rId2"/>
            <a:stretch>
              <a:fillRect/>
            </a:stretch>
          </p:blipFill>
          <p:spPr>
            <a:xfrm>
              <a:off x="1170464" y="4297362"/>
              <a:ext cx="11430000" cy="6350000"/>
            </a:xfrm>
            <a:prstGeom prst="rect">
              <a:avLst/>
            </a:prstGeom>
          </p:spPr>
        </p:pic>
        <p:sp>
          <p:nvSpPr>
            <p:cNvPr id="5" name="TextBox 4">
              <a:extLst>
                <a:ext uri="{FF2B5EF4-FFF2-40B4-BE49-F238E27FC236}">
                  <a16:creationId xmlns:a16="http://schemas.microsoft.com/office/drawing/2014/main" id="{1CBAE9C0-572B-BD3E-171F-7440DA0B5DE8}"/>
                </a:ext>
              </a:extLst>
            </p:cNvPr>
            <p:cNvSpPr txBox="1"/>
            <p:nvPr/>
          </p:nvSpPr>
          <p:spPr>
            <a:xfrm>
              <a:off x="12600464" y="4506052"/>
              <a:ext cx="3765089" cy="1200329"/>
            </a:xfrm>
            <a:prstGeom prst="rect">
              <a:avLst/>
            </a:prstGeom>
            <a:noFill/>
          </p:spPr>
          <p:txBody>
            <a:bodyPr wrap="square" rtlCol="0">
              <a:spAutoFit/>
            </a:bodyPr>
            <a:lstStyle/>
            <a:p>
              <a:r>
                <a:rPr lang="en-US" dirty="0"/>
                <a:t>Survey shows that the </a:t>
              </a:r>
              <a:r>
                <a:rPr lang="en-US" b="1" dirty="0"/>
                <a:t>demonstration of results</a:t>
              </a:r>
              <a:r>
                <a:rPr lang="en-US" dirty="0"/>
                <a:t> is the single most important dimension when choosing a service provider</a:t>
              </a:r>
            </a:p>
          </p:txBody>
        </p:sp>
        <p:sp>
          <p:nvSpPr>
            <p:cNvPr id="6" name="TextBox 5">
              <a:extLst>
                <a:ext uri="{FF2B5EF4-FFF2-40B4-BE49-F238E27FC236}">
                  <a16:creationId xmlns:a16="http://schemas.microsoft.com/office/drawing/2014/main" id="{1DCE76C3-F7F5-E916-3765-2E5E39D9BFEE}"/>
                </a:ext>
              </a:extLst>
            </p:cNvPr>
            <p:cNvSpPr txBox="1"/>
            <p:nvPr/>
          </p:nvSpPr>
          <p:spPr>
            <a:xfrm>
              <a:off x="12600464" y="7472362"/>
              <a:ext cx="5029200" cy="1477328"/>
            </a:xfrm>
            <a:prstGeom prst="rect">
              <a:avLst/>
            </a:prstGeom>
            <a:noFill/>
          </p:spPr>
          <p:txBody>
            <a:bodyPr wrap="square" rtlCol="0">
              <a:spAutoFit/>
            </a:bodyPr>
            <a:lstStyle/>
            <a:p>
              <a:r>
                <a:rPr lang="en-US" b="1" dirty="0"/>
                <a:t>Affordability</a:t>
              </a:r>
              <a:r>
                <a:rPr lang="en-US" dirty="0"/>
                <a:t> and </a:t>
              </a:r>
              <a:r>
                <a:rPr lang="en-US" b="1" dirty="0"/>
                <a:t>experience working together previously</a:t>
              </a:r>
              <a:r>
                <a:rPr lang="en-US" dirty="0"/>
                <a:t>, which were hypothesized to be very important in the decision making process, were both cited less frequently as important attributes</a:t>
              </a:r>
            </a:p>
          </p:txBody>
        </p:sp>
        <p:sp>
          <p:nvSpPr>
            <p:cNvPr id="7" name="TextBox 6">
              <a:extLst>
                <a:ext uri="{FF2B5EF4-FFF2-40B4-BE49-F238E27FC236}">
                  <a16:creationId xmlns:a16="http://schemas.microsoft.com/office/drawing/2014/main" id="{384D6BB7-D894-2F0B-04B0-EA1F681D0A9E}"/>
                </a:ext>
              </a:extLst>
            </p:cNvPr>
            <p:cNvSpPr txBox="1"/>
            <p:nvPr/>
          </p:nvSpPr>
          <p:spPr>
            <a:xfrm>
              <a:off x="2681748" y="2915344"/>
              <a:ext cx="10134600" cy="1077218"/>
            </a:xfrm>
            <a:prstGeom prst="rect">
              <a:avLst/>
            </a:prstGeom>
            <a:noFill/>
          </p:spPr>
          <p:txBody>
            <a:bodyPr wrap="square" rtlCol="0">
              <a:spAutoFit/>
            </a:bodyPr>
            <a:lstStyle/>
            <a:p>
              <a:r>
                <a:rPr lang="en-US" sz="3200" b="1" dirty="0"/>
                <a:t>Demonstrating effectiveness </a:t>
              </a:r>
              <a:r>
                <a:rPr lang="en-US" sz="3200" dirty="0"/>
                <a:t>is most important consideration when selecting a provider</a:t>
              </a:r>
            </a:p>
          </p:txBody>
        </p:sp>
      </p:grpSp>
      <p:sp>
        <p:nvSpPr>
          <p:cNvPr id="9" name="TextBox 8">
            <a:extLst>
              <a:ext uri="{FF2B5EF4-FFF2-40B4-BE49-F238E27FC236}">
                <a16:creationId xmlns:a16="http://schemas.microsoft.com/office/drawing/2014/main" id="{674A7098-7AB9-0AA0-15D4-320001E00EAF}"/>
              </a:ext>
            </a:extLst>
          </p:cNvPr>
          <p:cNvSpPr txBox="1"/>
          <p:nvPr/>
        </p:nvSpPr>
        <p:spPr>
          <a:xfrm>
            <a:off x="2751137" y="10395889"/>
            <a:ext cx="17907000" cy="1077218"/>
          </a:xfrm>
          <a:prstGeom prst="rect">
            <a:avLst/>
          </a:prstGeom>
          <a:noFill/>
        </p:spPr>
        <p:txBody>
          <a:bodyPr wrap="square" rtlCol="0">
            <a:spAutoFit/>
          </a:bodyPr>
          <a:lstStyle/>
          <a:p>
            <a:r>
              <a:rPr lang="en-US" sz="3200" dirty="0"/>
              <a:t>Note that in this revised version, we use color and text elements (bolding, in this case) to tie things together. We could have also used different colors to take it one step further.</a:t>
            </a:r>
          </a:p>
        </p:txBody>
      </p:sp>
    </p:spTree>
    <p:extLst>
      <p:ext uri="{BB962C8B-B14F-4D97-AF65-F5344CB8AC3E}">
        <p14:creationId xmlns:p14="http://schemas.microsoft.com/office/powerpoint/2010/main" val="203974947"/>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C7C320-F794-F813-9EF3-4B4DDE539B00}"/>
              </a:ext>
            </a:extLst>
          </p:cNvPr>
          <p:cNvSpPr>
            <a:spLocks noGrp="1"/>
          </p:cNvSpPr>
          <p:nvPr>
            <p:ph type="title"/>
          </p:nvPr>
        </p:nvSpPr>
        <p:spPr/>
        <p:txBody>
          <a:bodyPr/>
          <a:lstStyle/>
          <a:p>
            <a:r>
              <a:rPr lang="en-US" dirty="0"/>
              <a:t>White space</a:t>
            </a:r>
          </a:p>
        </p:txBody>
      </p:sp>
      <p:sp>
        <p:nvSpPr>
          <p:cNvPr id="3" name="TextBox 2">
            <a:extLst>
              <a:ext uri="{FF2B5EF4-FFF2-40B4-BE49-F238E27FC236}">
                <a16:creationId xmlns:a16="http://schemas.microsoft.com/office/drawing/2014/main" id="{B234D841-7F17-7CB1-1DDB-01EC09E736AC}"/>
              </a:ext>
            </a:extLst>
          </p:cNvPr>
          <p:cNvSpPr txBox="1"/>
          <p:nvPr/>
        </p:nvSpPr>
        <p:spPr>
          <a:xfrm>
            <a:off x="1170464" y="2087562"/>
            <a:ext cx="12496800" cy="707886"/>
          </a:xfrm>
          <a:prstGeom prst="rect">
            <a:avLst/>
          </a:prstGeom>
          <a:noFill/>
        </p:spPr>
        <p:txBody>
          <a:bodyPr wrap="square" rtlCol="0">
            <a:spAutoFit/>
          </a:bodyPr>
          <a:lstStyle/>
          <a:p>
            <a:r>
              <a:rPr lang="en-US" sz="4000" b="1" dirty="0"/>
              <a:t>White space</a:t>
            </a:r>
            <a:r>
              <a:rPr lang="en-US" sz="4000" dirty="0"/>
              <a:t> is blank space on the page.</a:t>
            </a:r>
          </a:p>
        </p:txBody>
      </p:sp>
      <p:sp>
        <p:nvSpPr>
          <p:cNvPr id="4" name="TextBox 3">
            <a:extLst>
              <a:ext uri="{FF2B5EF4-FFF2-40B4-BE49-F238E27FC236}">
                <a16:creationId xmlns:a16="http://schemas.microsoft.com/office/drawing/2014/main" id="{CF1FDE59-DC44-4F75-814B-A31AEE0391F4}"/>
              </a:ext>
            </a:extLst>
          </p:cNvPr>
          <p:cNvSpPr txBox="1"/>
          <p:nvPr/>
        </p:nvSpPr>
        <p:spPr>
          <a:xfrm>
            <a:off x="1170464" y="3382962"/>
            <a:ext cx="12496800" cy="707886"/>
          </a:xfrm>
          <a:prstGeom prst="rect">
            <a:avLst/>
          </a:prstGeom>
          <a:noFill/>
        </p:spPr>
        <p:txBody>
          <a:bodyPr wrap="square" rtlCol="0">
            <a:spAutoFit/>
          </a:bodyPr>
          <a:lstStyle/>
          <a:p>
            <a:r>
              <a:rPr lang="en-US" sz="4000" dirty="0"/>
              <a:t>Blank space should never be filled “just because”</a:t>
            </a:r>
          </a:p>
        </p:txBody>
      </p:sp>
      <p:sp>
        <p:nvSpPr>
          <p:cNvPr id="6" name="TextBox 5">
            <a:extLst>
              <a:ext uri="{FF2B5EF4-FFF2-40B4-BE49-F238E27FC236}">
                <a16:creationId xmlns:a16="http://schemas.microsoft.com/office/drawing/2014/main" id="{175C61C6-5A79-A8B9-BF9B-643CE76E6D8F}"/>
              </a:ext>
            </a:extLst>
          </p:cNvPr>
          <p:cNvSpPr txBox="1"/>
          <p:nvPr/>
        </p:nvSpPr>
        <p:spPr>
          <a:xfrm>
            <a:off x="1170464" y="4686753"/>
            <a:ext cx="14439650" cy="1938992"/>
          </a:xfrm>
          <a:prstGeom prst="rect">
            <a:avLst/>
          </a:prstGeom>
          <a:noFill/>
        </p:spPr>
        <p:txBody>
          <a:bodyPr wrap="square" rtlCol="0">
            <a:spAutoFit/>
          </a:bodyPr>
          <a:lstStyle/>
          <a:p>
            <a:r>
              <a:rPr lang="en-US" sz="4000" dirty="0"/>
              <a:t>Remember that every additional element on a chart takes cognitive load to process, so white space helps focus your audience.</a:t>
            </a:r>
          </a:p>
        </p:txBody>
      </p:sp>
      <p:sp>
        <p:nvSpPr>
          <p:cNvPr id="7" name="TextBox 6">
            <a:extLst>
              <a:ext uri="{FF2B5EF4-FFF2-40B4-BE49-F238E27FC236}">
                <a16:creationId xmlns:a16="http://schemas.microsoft.com/office/drawing/2014/main" id="{A33F3722-C26D-984A-6F8F-04CFBBF0ECE3}"/>
              </a:ext>
            </a:extLst>
          </p:cNvPr>
          <p:cNvSpPr txBox="1"/>
          <p:nvPr/>
        </p:nvSpPr>
        <p:spPr>
          <a:xfrm>
            <a:off x="1162071" y="6927655"/>
            <a:ext cx="17171965" cy="3400931"/>
          </a:xfrm>
          <a:prstGeom prst="rect">
            <a:avLst/>
          </a:prstGeom>
          <a:noFill/>
        </p:spPr>
        <p:txBody>
          <a:bodyPr wrap="square" rtlCol="0">
            <a:spAutoFit/>
          </a:bodyPr>
          <a:lstStyle/>
          <a:p>
            <a:pPr>
              <a:spcAft>
                <a:spcPts val="600"/>
              </a:spcAft>
            </a:pPr>
            <a:r>
              <a:rPr lang="en-US" sz="4000" b="1" dirty="0"/>
              <a:t>Guidelines</a:t>
            </a:r>
          </a:p>
          <a:p>
            <a:pPr marL="571500" indent="-571500">
              <a:spcAft>
                <a:spcPts val="600"/>
              </a:spcAft>
              <a:buFont typeface="Arial" panose="020B0604020202020204" pitchFamily="34" charset="0"/>
              <a:buChar char="•"/>
            </a:pPr>
            <a:r>
              <a:rPr lang="en-US" sz="4000" dirty="0"/>
              <a:t>Margins should remain free of text and visuals</a:t>
            </a:r>
          </a:p>
          <a:p>
            <a:pPr marL="571500" indent="-571500">
              <a:spcAft>
                <a:spcPts val="600"/>
              </a:spcAft>
              <a:buFont typeface="Arial" panose="020B0604020202020204" pitchFamily="34" charset="0"/>
              <a:buChar char="•"/>
            </a:pPr>
            <a:r>
              <a:rPr lang="en-US" sz="4000" dirty="0"/>
              <a:t>Resist the urge to stretch visuals to take up the available space</a:t>
            </a:r>
          </a:p>
          <a:p>
            <a:pPr marL="571500" indent="-571500">
              <a:spcAft>
                <a:spcPts val="600"/>
              </a:spcAft>
              <a:buFont typeface="Arial" panose="020B0604020202020204" pitchFamily="34" charset="0"/>
              <a:buChar char="•"/>
            </a:pPr>
            <a:r>
              <a:rPr lang="en-US" sz="4000" dirty="0"/>
              <a:t>If there is only one really important thing, think about making that the only thing on your slide</a:t>
            </a:r>
          </a:p>
        </p:txBody>
      </p:sp>
    </p:spTree>
    <p:extLst>
      <p:ext uri="{BB962C8B-B14F-4D97-AF65-F5344CB8AC3E}">
        <p14:creationId xmlns:p14="http://schemas.microsoft.com/office/powerpoint/2010/main" val="3176210821"/>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2CA14-70A0-3DBA-1D16-967ECD988905}"/>
              </a:ext>
            </a:extLst>
          </p:cNvPr>
          <p:cNvSpPr>
            <a:spLocks noGrp="1"/>
          </p:cNvSpPr>
          <p:nvPr>
            <p:ph type="title"/>
          </p:nvPr>
        </p:nvSpPr>
        <p:spPr/>
        <p:txBody>
          <a:bodyPr/>
          <a:lstStyle/>
          <a:p>
            <a:r>
              <a:rPr lang="en-US" dirty="0"/>
              <a:t>Non-strategic use of contrast</a:t>
            </a:r>
          </a:p>
        </p:txBody>
      </p:sp>
      <p:pic>
        <p:nvPicPr>
          <p:cNvPr id="6" name="Picture 5" descr="A picture containing text, screenshot, line, diagram&#10;&#10;Description automatically generated">
            <a:extLst>
              <a:ext uri="{FF2B5EF4-FFF2-40B4-BE49-F238E27FC236}">
                <a16:creationId xmlns:a16="http://schemas.microsoft.com/office/drawing/2014/main" id="{B7532CA0-9D4A-D58A-BD3C-B48420F7BF87}"/>
              </a:ext>
            </a:extLst>
          </p:cNvPr>
          <p:cNvPicPr>
            <a:picLocks noChangeAspect="1"/>
          </p:cNvPicPr>
          <p:nvPr/>
        </p:nvPicPr>
        <p:blipFill>
          <a:blip r:embed="rId2"/>
          <a:stretch>
            <a:fillRect/>
          </a:stretch>
        </p:blipFill>
        <p:spPr>
          <a:xfrm>
            <a:off x="350837" y="3078162"/>
            <a:ext cx="14676120" cy="8153400"/>
          </a:xfrm>
          <a:prstGeom prst="rect">
            <a:avLst/>
          </a:prstGeom>
        </p:spPr>
      </p:pic>
      <p:sp>
        <p:nvSpPr>
          <p:cNvPr id="7" name="TextBox 6">
            <a:extLst>
              <a:ext uri="{FF2B5EF4-FFF2-40B4-BE49-F238E27FC236}">
                <a16:creationId xmlns:a16="http://schemas.microsoft.com/office/drawing/2014/main" id="{1CE431BB-6578-C1A5-155C-B12519CAE14C}"/>
              </a:ext>
            </a:extLst>
          </p:cNvPr>
          <p:cNvSpPr txBox="1"/>
          <p:nvPr/>
        </p:nvSpPr>
        <p:spPr>
          <a:xfrm>
            <a:off x="15895637" y="3078162"/>
            <a:ext cx="6934200" cy="4401205"/>
          </a:xfrm>
          <a:prstGeom prst="rect">
            <a:avLst/>
          </a:prstGeom>
          <a:noFill/>
        </p:spPr>
        <p:txBody>
          <a:bodyPr wrap="square" rtlCol="0">
            <a:spAutoFit/>
          </a:bodyPr>
          <a:lstStyle/>
          <a:p>
            <a:r>
              <a:rPr lang="en-US" sz="4000" dirty="0"/>
              <a:t>How many contrasting elements are there?</a:t>
            </a:r>
          </a:p>
          <a:p>
            <a:endParaRPr lang="en-US" sz="4000" dirty="0"/>
          </a:p>
          <a:p>
            <a:r>
              <a:rPr lang="en-US" sz="4000" dirty="0"/>
              <a:t>What is their purpose?</a:t>
            </a:r>
          </a:p>
          <a:p>
            <a:endParaRPr lang="en-US" sz="4000" dirty="0"/>
          </a:p>
          <a:p>
            <a:r>
              <a:rPr lang="en-US" sz="4000" dirty="0"/>
              <a:t>How easy is it to understand the insight in this chart?</a:t>
            </a:r>
          </a:p>
        </p:txBody>
      </p:sp>
    </p:spTree>
    <p:extLst>
      <p:ext uri="{BB962C8B-B14F-4D97-AF65-F5344CB8AC3E}">
        <p14:creationId xmlns:p14="http://schemas.microsoft.com/office/powerpoint/2010/main" val="1066986922"/>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725678-4789-0B9F-C058-EA0AE1EBD924}"/>
              </a:ext>
            </a:extLst>
          </p:cNvPr>
          <p:cNvSpPr>
            <a:spLocks noGrp="1"/>
          </p:cNvSpPr>
          <p:nvPr>
            <p:ph type="title"/>
          </p:nvPr>
        </p:nvSpPr>
        <p:spPr/>
        <p:txBody>
          <a:bodyPr/>
          <a:lstStyle/>
          <a:p>
            <a:r>
              <a:rPr lang="en-US" dirty="0"/>
              <a:t>Strategic use of contrast</a:t>
            </a:r>
          </a:p>
        </p:txBody>
      </p:sp>
      <p:pic>
        <p:nvPicPr>
          <p:cNvPr id="8" name="Picture 7" descr="A picture containing text, screenshot, number, font&#10;&#10;Description automatically generated">
            <a:extLst>
              <a:ext uri="{FF2B5EF4-FFF2-40B4-BE49-F238E27FC236}">
                <a16:creationId xmlns:a16="http://schemas.microsoft.com/office/drawing/2014/main" id="{D99F572B-F855-AD83-BECE-04F283E9CF5C}"/>
              </a:ext>
            </a:extLst>
          </p:cNvPr>
          <p:cNvPicPr>
            <a:picLocks noChangeAspect="1"/>
          </p:cNvPicPr>
          <p:nvPr/>
        </p:nvPicPr>
        <p:blipFill>
          <a:blip r:embed="rId2"/>
          <a:stretch>
            <a:fillRect/>
          </a:stretch>
        </p:blipFill>
        <p:spPr>
          <a:xfrm>
            <a:off x="23914" y="3154362"/>
            <a:ext cx="15087600" cy="8382000"/>
          </a:xfrm>
          <a:prstGeom prst="rect">
            <a:avLst/>
          </a:prstGeom>
        </p:spPr>
      </p:pic>
      <p:sp>
        <p:nvSpPr>
          <p:cNvPr id="9" name="TextBox 8">
            <a:extLst>
              <a:ext uri="{FF2B5EF4-FFF2-40B4-BE49-F238E27FC236}">
                <a16:creationId xmlns:a16="http://schemas.microsoft.com/office/drawing/2014/main" id="{16C3626D-7304-7812-64FA-76E75F045D1C}"/>
              </a:ext>
            </a:extLst>
          </p:cNvPr>
          <p:cNvSpPr txBox="1"/>
          <p:nvPr/>
        </p:nvSpPr>
        <p:spPr>
          <a:xfrm>
            <a:off x="15137886" y="3154362"/>
            <a:ext cx="7543800" cy="2554545"/>
          </a:xfrm>
          <a:prstGeom prst="rect">
            <a:avLst/>
          </a:prstGeom>
          <a:noFill/>
        </p:spPr>
        <p:txBody>
          <a:bodyPr wrap="square" rtlCol="0">
            <a:spAutoFit/>
          </a:bodyPr>
          <a:lstStyle/>
          <a:p>
            <a:r>
              <a:rPr lang="en-US" sz="4000" dirty="0"/>
              <a:t>What changes have been made?</a:t>
            </a:r>
          </a:p>
          <a:p>
            <a:endParaRPr lang="en-US" sz="4000" dirty="0"/>
          </a:p>
          <a:p>
            <a:r>
              <a:rPr lang="en-US" sz="4000" dirty="0"/>
              <a:t>How do they improve the chart?</a:t>
            </a:r>
          </a:p>
        </p:txBody>
      </p:sp>
    </p:spTree>
    <p:extLst>
      <p:ext uri="{BB962C8B-B14F-4D97-AF65-F5344CB8AC3E}">
        <p14:creationId xmlns:p14="http://schemas.microsoft.com/office/powerpoint/2010/main" val="357853118"/>
      </p:ext>
    </p:extLst>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725678-4789-0B9F-C058-EA0AE1EBD924}"/>
              </a:ext>
            </a:extLst>
          </p:cNvPr>
          <p:cNvSpPr>
            <a:spLocks noGrp="1"/>
          </p:cNvSpPr>
          <p:nvPr>
            <p:ph type="title"/>
          </p:nvPr>
        </p:nvSpPr>
        <p:spPr/>
        <p:txBody>
          <a:bodyPr/>
          <a:lstStyle/>
          <a:p>
            <a:r>
              <a:rPr lang="en-US" dirty="0"/>
              <a:t>Strategic use of contrast</a:t>
            </a:r>
          </a:p>
        </p:txBody>
      </p:sp>
      <p:pic>
        <p:nvPicPr>
          <p:cNvPr id="8" name="Picture 7" descr="A picture containing text, screenshot, number, font&#10;&#10;Description automatically generated">
            <a:extLst>
              <a:ext uri="{FF2B5EF4-FFF2-40B4-BE49-F238E27FC236}">
                <a16:creationId xmlns:a16="http://schemas.microsoft.com/office/drawing/2014/main" id="{D99F572B-F855-AD83-BECE-04F283E9CF5C}"/>
              </a:ext>
            </a:extLst>
          </p:cNvPr>
          <p:cNvPicPr>
            <a:picLocks noChangeAspect="1"/>
          </p:cNvPicPr>
          <p:nvPr/>
        </p:nvPicPr>
        <p:blipFill>
          <a:blip r:embed="rId2"/>
          <a:stretch>
            <a:fillRect/>
          </a:stretch>
        </p:blipFill>
        <p:spPr>
          <a:xfrm>
            <a:off x="23914" y="3154362"/>
            <a:ext cx="15087600" cy="8382000"/>
          </a:xfrm>
          <a:prstGeom prst="rect">
            <a:avLst/>
          </a:prstGeom>
        </p:spPr>
      </p:pic>
      <p:sp>
        <p:nvSpPr>
          <p:cNvPr id="9" name="TextBox 8">
            <a:extLst>
              <a:ext uri="{FF2B5EF4-FFF2-40B4-BE49-F238E27FC236}">
                <a16:creationId xmlns:a16="http://schemas.microsoft.com/office/drawing/2014/main" id="{16C3626D-7304-7812-64FA-76E75F045D1C}"/>
              </a:ext>
            </a:extLst>
          </p:cNvPr>
          <p:cNvSpPr txBox="1"/>
          <p:nvPr/>
        </p:nvSpPr>
        <p:spPr>
          <a:xfrm>
            <a:off x="15137886" y="3154362"/>
            <a:ext cx="7543800" cy="8094524"/>
          </a:xfrm>
          <a:prstGeom prst="rect">
            <a:avLst/>
          </a:prstGeom>
          <a:noFill/>
        </p:spPr>
        <p:txBody>
          <a:bodyPr wrap="square" rtlCol="0">
            <a:spAutoFit/>
          </a:bodyPr>
          <a:lstStyle/>
          <a:p>
            <a:r>
              <a:rPr lang="en-US" sz="4000" dirty="0"/>
              <a:t>Changes:</a:t>
            </a:r>
          </a:p>
          <a:p>
            <a:pPr marL="571500" indent="-571500">
              <a:buFont typeface="Arial" panose="020B0604020202020204" pitchFamily="34" charset="0"/>
              <a:buChar char="•"/>
            </a:pPr>
            <a:r>
              <a:rPr lang="en-US" sz="4000" dirty="0"/>
              <a:t>Chart type updated</a:t>
            </a:r>
          </a:p>
          <a:p>
            <a:pPr marL="571500" indent="-571500">
              <a:buFont typeface="Arial" panose="020B0604020202020204" pitchFamily="34" charset="0"/>
              <a:buChar char="•"/>
            </a:pPr>
            <a:r>
              <a:rPr lang="en-US" sz="4000" dirty="0"/>
              <a:t>Color used to draw the eye</a:t>
            </a:r>
          </a:p>
          <a:p>
            <a:pPr marL="571500" indent="-571500">
              <a:buFont typeface="Arial" panose="020B0604020202020204" pitchFamily="34" charset="0"/>
              <a:buChar char="•"/>
            </a:pPr>
            <a:r>
              <a:rPr lang="en-US" sz="4000" dirty="0"/>
              <a:t>Competitors greyed out to de-emphasize</a:t>
            </a:r>
          </a:p>
          <a:p>
            <a:pPr marL="571500" indent="-571500">
              <a:buFont typeface="Arial" panose="020B0604020202020204" pitchFamily="34" charset="0"/>
              <a:buChar char="•"/>
            </a:pPr>
            <a:r>
              <a:rPr lang="en-US" sz="4000" dirty="0"/>
              <a:t>Use grey to provide context</a:t>
            </a:r>
          </a:p>
          <a:p>
            <a:pPr marL="571500" indent="-571500">
              <a:buFont typeface="Arial" panose="020B0604020202020204" pitchFamily="34" charset="0"/>
              <a:buChar char="•"/>
            </a:pPr>
            <a:r>
              <a:rPr lang="en-US" sz="4000" dirty="0"/>
              <a:t>Add rankings for additional context</a:t>
            </a:r>
          </a:p>
          <a:p>
            <a:pPr marL="571500" indent="-571500">
              <a:buFont typeface="Arial" panose="020B0604020202020204" pitchFamily="34" charset="0"/>
              <a:buChar char="•"/>
            </a:pPr>
            <a:r>
              <a:rPr lang="en-US" sz="4000" dirty="0"/>
              <a:t>Re-base numbers so they are all positive</a:t>
            </a:r>
          </a:p>
          <a:p>
            <a:pPr marL="571500" indent="-571500">
              <a:buFont typeface="Arial" panose="020B0604020202020204" pitchFamily="34" charset="0"/>
              <a:buChar char="•"/>
            </a:pPr>
            <a:r>
              <a:rPr lang="en-US" sz="4000" dirty="0"/>
              <a:t>Remove axes so audience will focus on relative difference</a:t>
            </a:r>
          </a:p>
        </p:txBody>
      </p:sp>
    </p:spTree>
    <p:extLst>
      <p:ext uri="{BB962C8B-B14F-4D97-AF65-F5344CB8AC3E}">
        <p14:creationId xmlns:p14="http://schemas.microsoft.com/office/powerpoint/2010/main" val="791632568"/>
      </p:ext>
    </p:extLst>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BB91925-D7BC-E926-C39D-A2D42C068284}"/>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3606274190"/>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C925A6-B4DE-FCC2-3842-B7AD235EF41C}"/>
              </a:ext>
            </a:extLst>
          </p:cNvPr>
          <p:cNvSpPr>
            <a:spLocks noGrp="1"/>
          </p:cNvSpPr>
          <p:nvPr>
            <p:ph type="title"/>
          </p:nvPr>
        </p:nvSpPr>
        <p:spPr/>
        <p:txBody>
          <a:bodyPr/>
          <a:lstStyle/>
          <a:p>
            <a:r>
              <a:rPr lang="en-US" dirty="0"/>
              <a:t>Managing intrinsic load</a:t>
            </a:r>
          </a:p>
        </p:txBody>
      </p:sp>
      <p:sp>
        <p:nvSpPr>
          <p:cNvPr id="5" name="Rectangle 4">
            <a:extLst>
              <a:ext uri="{FF2B5EF4-FFF2-40B4-BE49-F238E27FC236}">
                <a16:creationId xmlns:a16="http://schemas.microsoft.com/office/drawing/2014/main" id="{EEAF5BF4-8801-B372-8D25-5F848EEAA185}"/>
              </a:ext>
            </a:extLst>
          </p:cNvPr>
          <p:cNvSpPr/>
          <p:nvPr/>
        </p:nvSpPr>
        <p:spPr>
          <a:xfrm>
            <a:off x="960437" y="2468562"/>
            <a:ext cx="13716000" cy="1828800"/>
          </a:xfrm>
          <a:prstGeom prst="rect">
            <a:avLst/>
          </a:prstGeom>
          <a:solidFill>
            <a:srgbClr val="F4D35E"/>
          </a:solidFill>
          <a:ln>
            <a:solidFill>
              <a:schemeClr val="tx1">
                <a:lumMod val="85000"/>
                <a:lumOff val="1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4800" dirty="0">
                <a:solidFill>
                  <a:schemeClr val="tx1">
                    <a:lumMod val="85000"/>
                    <a:lumOff val="15000"/>
                  </a:schemeClr>
                </a:solidFill>
              </a:rPr>
              <a:t>Use effective chart types to convey your information</a:t>
            </a:r>
          </a:p>
        </p:txBody>
      </p:sp>
      <p:sp>
        <p:nvSpPr>
          <p:cNvPr id="6" name="Rectangle 5">
            <a:extLst>
              <a:ext uri="{FF2B5EF4-FFF2-40B4-BE49-F238E27FC236}">
                <a16:creationId xmlns:a16="http://schemas.microsoft.com/office/drawing/2014/main" id="{BF0DB88E-4738-D57B-7D51-EA7A2E6B9BC7}"/>
              </a:ext>
            </a:extLst>
          </p:cNvPr>
          <p:cNvSpPr/>
          <p:nvPr/>
        </p:nvSpPr>
        <p:spPr>
          <a:xfrm>
            <a:off x="8732837" y="4837397"/>
            <a:ext cx="13716000" cy="1828800"/>
          </a:xfrm>
          <a:prstGeom prst="rect">
            <a:avLst/>
          </a:prstGeom>
          <a:solidFill>
            <a:srgbClr val="F4D35E"/>
          </a:solidFill>
          <a:ln>
            <a:solidFill>
              <a:schemeClr val="tx1">
                <a:lumMod val="85000"/>
                <a:lumOff val="1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r"/>
            <a:r>
              <a:rPr lang="en-US" sz="4800" dirty="0">
                <a:solidFill>
                  <a:schemeClr val="tx1">
                    <a:lumMod val="85000"/>
                    <a:lumOff val="15000"/>
                  </a:schemeClr>
                </a:solidFill>
              </a:rPr>
              <a:t>Remove irrelevant data or redundant charts</a:t>
            </a:r>
          </a:p>
        </p:txBody>
      </p:sp>
      <p:sp>
        <p:nvSpPr>
          <p:cNvPr id="7" name="Rectangle 6">
            <a:extLst>
              <a:ext uri="{FF2B5EF4-FFF2-40B4-BE49-F238E27FC236}">
                <a16:creationId xmlns:a16="http://schemas.microsoft.com/office/drawing/2014/main" id="{B9FD3A9C-D607-F7A3-9141-DCD5D75DBB61}"/>
              </a:ext>
            </a:extLst>
          </p:cNvPr>
          <p:cNvSpPr/>
          <p:nvPr/>
        </p:nvSpPr>
        <p:spPr>
          <a:xfrm>
            <a:off x="1170464" y="7238775"/>
            <a:ext cx="13716000" cy="1828800"/>
          </a:xfrm>
          <a:prstGeom prst="rect">
            <a:avLst/>
          </a:prstGeom>
          <a:solidFill>
            <a:srgbClr val="F4D35E"/>
          </a:solidFill>
          <a:ln>
            <a:solidFill>
              <a:schemeClr val="tx1">
                <a:lumMod val="85000"/>
                <a:lumOff val="1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4800" dirty="0">
                <a:solidFill>
                  <a:schemeClr val="tx1">
                    <a:lumMod val="85000"/>
                    <a:lumOff val="15000"/>
                  </a:schemeClr>
                </a:solidFill>
              </a:rPr>
              <a:t>Don’t combine multiple data points into a single chart</a:t>
            </a:r>
          </a:p>
          <a:p>
            <a:r>
              <a:rPr lang="en-US" sz="4800" dirty="0">
                <a:solidFill>
                  <a:schemeClr val="tx1">
                    <a:lumMod val="85000"/>
                    <a:lumOff val="15000"/>
                  </a:schemeClr>
                </a:solidFill>
              </a:rPr>
              <a:t>Simple is better</a:t>
            </a:r>
          </a:p>
        </p:txBody>
      </p:sp>
      <p:sp>
        <p:nvSpPr>
          <p:cNvPr id="8" name="Rectangle 7">
            <a:extLst>
              <a:ext uri="{FF2B5EF4-FFF2-40B4-BE49-F238E27FC236}">
                <a16:creationId xmlns:a16="http://schemas.microsoft.com/office/drawing/2014/main" id="{73FD90BC-3BF8-9E1C-6F42-7646DA90A47B}"/>
              </a:ext>
            </a:extLst>
          </p:cNvPr>
          <p:cNvSpPr/>
          <p:nvPr/>
        </p:nvSpPr>
        <p:spPr>
          <a:xfrm>
            <a:off x="8732837" y="9670315"/>
            <a:ext cx="13716000" cy="1828800"/>
          </a:xfrm>
          <a:prstGeom prst="rect">
            <a:avLst/>
          </a:prstGeom>
          <a:solidFill>
            <a:srgbClr val="F4D35E"/>
          </a:solidFill>
          <a:ln>
            <a:solidFill>
              <a:schemeClr val="tx1">
                <a:lumMod val="85000"/>
                <a:lumOff val="1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r"/>
            <a:r>
              <a:rPr lang="en-US" sz="4800" dirty="0">
                <a:solidFill>
                  <a:schemeClr val="tx1">
                    <a:lumMod val="85000"/>
                    <a:lumOff val="15000"/>
                  </a:schemeClr>
                </a:solidFill>
              </a:rPr>
              <a:t>Avoid dense text in slides, charts and infographics</a:t>
            </a:r>
          </a:p>
        </p:txBody>
      </p:sp>
    </p:spTree>
    <p:extLst>
      <p:ext uri="{BB962C8B-B14F-4D97-AF65-F5344CB8AC3E}">
        <p14:creationId xmlns:p14="http://schemas.microsoft.com/office/powerpoint/2010/main" val="1635271875"/>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C925A6-B4DE-FCC2-3842-B7AD235EF41C}"/>
              </a:ext>
            </a:extLst>
          </p:cNvPr>
          <p:cNvSpPr>
            <a:spLocks noGrp="1"/>
          </p:cNvSpPr>
          <p:nvPr>
            <p:ph type="title"/>
          </p:nvPr>
        </p:nvSpPr>
        <p:spPr/>
        <p:txBody>
          <a:bodyPr/>
          <a:lstStyle/>
          <a:p>
            <a:r>
              <a:rPr lang="en-US" dirty="0"/>
              <a:t>Managing intrinsic load</a:t>
            </a:r>
          </a:p>
        </p:txBody>
      </p:sp>
      <p:sp>
        <p:nvSpPr>
          <p:cNvPr id="5" name="Rectangle 4">
            <a:extLst>
              <a:ext uri="{FF2B5EF4-FFF2-40B4-BE49-F238E27FC236}">
                <a16:creationId xmlns:a16="http://schemas.microsoft.com/office/drawing/2014/main" id="{EEAF5BF4-8801-B372-8D25-5F848EEAA185}"/>
              </a:ext>
            </a:extLst>
          </p:cNvPr>
          <p:cNvSpPr/>
          <p:nvPr/>
        </p:nvSpPr>
        <p:spPr>
          <a:xfrm>
            <a:off x="960437" y="2468562"/>
            <a:ext cx="13716000" cy="1828800"/>
          </a:xfrm>
          <a:prstGeom prst="rect">
            <a:avLst/>
          </a:prstGeom>
          <a:solidFill>
            <a:srgbClr val="F4D35E"/>
          </a:solidFill>
          <a:ln>
            <a:solidFill>
              <a:schemeClr val="tx1">
                <a:lumMod val="85000"/>
                <a:lumOff val="1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4800" dirty="0">
                <a:solidFill>
                  <a:schemeClr val="tx1">
                    <a:lumMod val="85000"/>
                    <a:lumOff val="15000"/>
                  </a:schemeClr>
                </a:solidFill>
              </a:rPr>
              <a:t>Sort, group or label your data for easier consumption</a:t>
            </a:r>
          </a:p>
        </p:txBody>
      </p:sp>
      <p:sp>
        <p:nvSpPr>
          <p:cNvPr id="6" name="Rectangle 5">
            <a:extLst>
              <a:ext uri="{FF2B5EF4-FFF2-40B4-BE49-F238E27FC236}">
                <a16:creationId xmlns:a16="http://schemas.microsoft.com/office/drawing/2014/main" id="{BF0DB88E-4738-D57B-7D51-EA7A2E6B9BC7}"/>
              </a:ext>
            </a:extLst>
          </p:cNvPr>
          <p:cNvSpPr/>
          <p:nvPr/>
        </p:nvSpPr>
        <p:spPr>
          <a:xfrm>
            <a:off x="8732837" y="4837397"/>
            <a:ext cx="13716000" cy="1828800"/>
          </a:xfrm>
          <a:prstGeom prst="rect">
            <a:avLst/>
          </a:prstGeom>
          <a:solidFill>
            <a:srgbClr val="F4D35E"/>
          </a:solidFill>
          <a:ln>
            <a:solidFill>
              <a:schemeClr val="tx1">
                <a:lumMod val="85000"/>
                <a:lumOff val="1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r"/>
            <a:r>
              <a:rPr lang="en-US" sz="4800" dirty="0">
                <a:solidFill>
                  <a:schemeClr val="tx1">
                    <a:lumMod val="85000"/>
                    <a:lumOff val="15000"/>
                  </a:schemeClr>
                </a:solidFill>
              </a:rPr>
              <a:t>Organize or lay out your content in a manner that is easy to follow</a:t>
            </a:r>
          </a:p>
        </p:txBody>
      </p:sp>
      <p:sp>
        <p:nvSpPr>
          <p:cNvPr id="7" name="Rectangle 6">
            <a:extLst>
              <a:ext uri="{FF2B5EF4-FFF2-40B4-BE49-F238E27FC236}">
                <a16:creationId xmlns:a16="http://schemas.microsoft.com/office/drawing/2014/main" id="{B9FD3A9C-D607-F7A3-9141-DCD5D75DBB61}"/>
              </a:ext>
            </a:extLst>
          </p:cNvPr>
          <p:cNvSpPr/>
          <p:nvPr/>
        </p:nvSpPr>
        <p:spPr>
          <a:xfrm>
            <a:off x="1170464" y="7238775"/>
            <a:ext cx="13716000" cy="1828800"/>
          </a:xfrm>
          <a:prstGeom prst="rect">
            <a:avLst/>
          </a:prstGeom>
          <a:solidFill>
            <a:srgbClr val="F4D35E"/>
          </a:solidFill>
          <a:ln>
            <a:solidFill>
              <a:schemeClr val="tx1">
                <a:lumMod val="85000"/>
                <a:lumOff val="1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spcAft>
                <a:spcPts val="600"/>
              </a:spcAft>
            </a:pPr>
            <a:r>
              <a:rPr lang="en-US" sz="4800" dirty="0">
                <a:solidFill>
                  <a:schemeClr val="tx1">
                    <a:lumMod val="85000"/>
                    <a:lumOff val="15000"/>
                  </a:schemeClr>
                </a:solidFill>
              </a:rPr>
              <a:t>Share your data in a consistent manner (naming conventions, colors, symbols).</a:t>
            </a:r>
          </a:p>
        </p:txBody>
      </p:sp>
    </p:spTree>
    <p:extLst>
      <p:ext uri="{BB962C8B-B14F-4D97-AF65-F5344CB8AC3E}">
        <p14:creationId xmlns:p14="http://schemas.microsoft.com/office/powerpoint/2010/main" val="789189367"/>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C925A6-B4DE-FCC2-3842-B7AD235EF41C}"/>
              </a:ext>
            </a:extLst>
          </p:cNvPr>
          <p:cNvSpPr>
            <a:spLocks noGrp="1"/>
          </p:cNvSpPr>
          <p:nvPr>
            <p:ph type="title"/>
          </p:nvPr>
        </p:nvSpPr>
        <p:spPr/>
        <p:txBody>
          <a:bodyPr/>
          <a:lstStyle/>
          <a:p>
            <a:r>
              <a:rPr lang="en-US" dirty="0"/>
              <a:t>Managing intrinsic load</a:t>
            </a:r>
          </a:p>
        </p:txBody>
      </p:sp>
      <p:sp>
        <p:nvSpPr>
          <p:cNvPr id="5" name="Rectangle 4">
            <a:extLst>
              <a:ext uri="{FF2B5EF4-FFF2-40B4-BE49-F238E27FC236}">
                <a16:creationId xmlns:a16="http://schemas.microsoft.com/office/drawing/2014/main" id="{EEAF5BF4-8801-B372-8D25-5F848EEAA185}"/>
              </a:ext>
            </a:extLst>
          </p:cNvPr>
          <p:cNvSpPr/>
          <p:nvPr/>
        </p:nvSpPr>
        <p:spPr>
          <a:xfrm>
            <a:off x="960437" y="2468562"/>
            <a:ext cx="13716000" cy="1828800"/>
          </a:xfrm>
          <a:prstGeom prst="rect">
            <a:avLst/>
          </a:prstGeom>
          <a:solidFill>
            <a:srgbClr val="F4D35E"/>
          </a:solidFill>
          <a:ln>
            <a:solidFill>
              <a:schemeClr val="tx1">
                <a:lumMod val="85000"/>
                <a:lumOff val="1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4800" dirty="0">
                <a:solidFill>
                  <a:schemeClr val="tx1">
                    <a:lumMod val="85000"/>
                    <a:lumOff val="15000"/>
                  </a:schemeClr>
                </a:solidFill>
              </a:rPr>
              <a:t>Remove nonessential chart elements (unnecessary 3D effects, dark gridlines and nonstrategic use of color)</a:t>
            </a:r>
          </a:p>
        </p:txBody>
      </p:sp>
      <p:sp>
        <p:nvSpPr>
          <p:cNvPr id="6" name="Rectangle 5">
            <a:extLst>
              <a:ext uri="{FF2B5EF4-FFF2-40B4-BE49-F238E27FC236}">
                <a16:creationId xmlns:a16="http://schemas.microsoft.com/office/drawing/2014/main" id="{BF0DB88E-4738-D57B-7D51-EA7A2E6B9BC7}"/>
              </a:ext>
            </a:extLst>
          </p:cNvPr>
          <p:cNvSpPr/>
          <p:nvPr/>
        </p:nvSpPr>
        <p:spPr>
          <a:xfrm>
            <a:off x="8732837" y="4837397"/>
            <a:ext cx="13716000" cy="1828800"/>
          </a:xfrm>
          <a:prstGeom prst="rect">
            <a:avLst/>
          </a:prstGeom>
          <a:solidFill>
            <a:srgbClr val="F4D35E"/>
          </a:solidFill>
          <a:ln>
            <a:solidFill>
              <a:schemeClr val="tx1">
                <a:lumMod val="85000"/>
                <a:lumOff val="1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r"/>
            <a:r>
              <a:rPr lang="en-US" sz="4800" dirty="0">
                <a:solidFill>
                  <a:schemeClr val="tx1">
                    <a:lumMod val="85000"/>
                    <a:lumOff val="15000"/>
                  </a:schemeClr>
                </a:solidFill>
              </a:rPr>
              <a:t>Signal to the audience where they should focus their attention</a:t>
            </a:r>
          </a:p>
        </p:txBody>
      </p:sp>
    </p:spTree>
    <p:extLst>
      <p:ext uri="{BB962C8B-B14F-4D97-AF65-F5344CB8AC3E}">
        <p14:creationId xmlns:p14="http://schemas.microsoft.com/office/powerpoint/2010/main" val="171994540"/>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19B27B-72E7-A133-9FD3-E546C0138A9C}"/>
              </a:ext>
            </a:extLst>
          </p:cNvPr>
          <p:cNvSpPr>
            <a:spLocks noGrp="1"/>
          </p:cNvSpPr>
          <p:nvPr>
            <p:ph type="title"/>
          </p:nvPr>
        </p:nvSpPr>
        <p:spPr/>
        <p:txBody>
          <a:bodyPr/>
          <a:lstStyle/>
          <a:p>
            <a:r>
              <a:rPr lang="en-US" dirty="0"/>
              <a:t>Maximizing germane load</a:t>
            </a:r>
          </a:p>
        </p:txBody>
      </p:sp>
      <p:sp>
        <p:nvSpPr>
          <p:cNvPr id="3" name="TextBox 2">
            <a:extLst>
              <a:ext uri="{FF2B5EF4-FFF2-40B4-BE49-F238E27FC236}">
                <a16:creationId xmlns:a16="http://schemas.microsoft.com/office/drawing/2014/main" id="{EAB7B9BB-AE14-9A42-7407-56F41314DD3C}"/>
              </a:ext>
            </a:extLst>
          </p:cNvPr>
          <p:cNvSpPr txBox="1"/>
          <p:nvPr/>
        </p:nvSpPr>
        <p:spPr>
          <a:xfrm>
            <a:off x="1170463" y="3230562"/>
            <a:ext cx="20135373" cy="6709529"/>
          </a:xfrm>
          <a:prstGeom prst="rect">
            <a:avLst/>
          </a:prstGeom>
          <a:noFill/>
        </p:spPr>
        <p:txBody>
          <a:bodyPr wrap="square" rtlCol="0">
            <a:spAutoFit/>
          </a:bodyPr>
          <a:lstStyle/>
          <a:p>
            <a:pPr marL="285750" indent="-285750">
              <a:spcAft>
                <a:spcPts val="600"/>
              </a:spcAft>
              <a:buFont typeface="Arial" panose="020B0604020202020204" pitchFamily="34" charset="0"/>
              <a:buChar char="•"/>
            </a:pPr>
            <a:r>
              <a:rPr lang="en-US" sz="4000" dirty="0"/>
              <a:t>Incorporate analogies to make complex concepts approachable.</a:t>
            </a:r>
          </a:p>
          <a:p>
            <a:pPr marL="285750" indent="-285750">
              <a:spcAft>
                <a:spcPts val="600"/>
              </a:spcAft>
              <a:buFont typeface="Arial" panose="020B0604020202020204" pitchFamily="34" charset="0"/>
              <a:buChar char="•"/>
            </a:pPr>
            <a:r>
              <a:rPr lang="en-US" sz="4000" dirty="0"/>
              <a:t>Include specific, concrete examples that can help bring overall findings to life for the audience.</a:t>
            </a:r>
          </a:p>
          <a:p>
            <a:pPr marL="1406525" lvl="1" indent="-285750">
              <a:spcAft>
                <a:spcPts val="600"/>
              </a:spcAft>
              <a:buFont typeface="Arial" panose="020B0604020202020204" pitchFamily="34" charset="0"/>
              <a:buChar char="•"/>
            </a:pPr>
            <a:r>
              <a:rPr lang="en-US" sz="4000" dirty="0"/>
              <a:t>Then show the overall scale of that example.</a:t>
            </a:r>
          </a:p>
          <a:p>
            <a:pPr marL="285750" indent="-285750">
              <a:spcAft>
                <a:spcPts val="600"/>
              </a:spcAft>
              <a:buFont typeface="Arial" panose="020B0604020202020204" pitchFamily="34" charset="0"/>
              <a:buChar char="•"/>
            </a:pPr>
            <a:r>
              <a:rPr lang="en-US" sz="4000" dirty="0"/>
              <a:t>When too much information is shared, the data story can crumble under the weight of your data.</a:t>
            </a:r>
          </a:p>
          <a:p>
            <a:pPr marL="285750" indent="-285750">
              <a:spcAft>
                <a:spcPts val="600"/>
              </a:spcAft>
              <a:buFont typeface="Arial" panose="020B0604020202020204" pitchFamily="34" charset="0"/>
              <a:buChar char="•"/>
            </a:pPr>
            <a:r>
              <a:rPr lang="en-US" sz="4000" dirty="0"/>
              <a:t>Your data story might need less than half the evidence you think it does.</a:t>
            </a:r>
          </a:p>
          <a:p>
            <a:pPr marL="285750" indent="-285750">
              <a:spcAft>
                <a:spcPts val="600"/>
              </a:spcAft>
              <a:buFont typeface="Arial" panose="020B0604020202020204" pitchFamily="34" charset="0"/>
              <a:buChar char="•"/>
            </a:pPr>
            <a:r>
              <a:rPr lang="en-US" sz="4000" dirty="0"/>
              <a:t>As you reduce the noise, the signal will strengthen.</a:t>
            </a:r>
          </a:p>
          <a:p>
            <a:pPr marL="285750" indent="-285750">
              <a:spcAft>
                <a:spcPts val="600"/>
              </a:spcAft>
              <a:buFont typeface="Arial" panose="020B0604020202020204" pitchFamily="34" charset="0"/>
              <a:buChar char="•"/>
            </a:pPr>
            <a:r>
              <a:rPr lang="en-US" sz="4000" dirty="0"/>
              <a:t>All you need is a few reliable, sturdy building blocks of data to form the foundation of a powerful data story.</a:t>
            </a:r>
          </a:p>
        </p:txBody>
      </p:sp>
    </p:spTree>
    <p:extLst>
      <p:ext uri="{BB962C8B-B14F-4D97-AF65-F5344CB8AC3E}">
        <p14:creationId xmlns:p14="http://schemas.microsoft.com/office/powerpoint/2010/main" val="1139165576"/>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C925A6-B4DE-FCC2-3842-B7AD235EF41C}"/>
              </a:ext>
            </a:extLst>
          </p:cNvPr>
          <p:cNvSpPr>
            <a:spLocks noGrp="1"/>
          </p:cNvSpPr>
          <p:nvPr>
            <p:ph type="title"/>
          </p:nvPr>
        </p:nvSpPr>
        <p:spPr/>
        <p:txBody>
          <a:bodyPr/>
          <a:lstStyle/>
          <a:p>
            <a:r>
              <a:rPr lang="en-US" dirty="0"/>
              <a:t>Maximizing germane load</a:t>
            </a:r>
          </a:p>
        </p:txBody>
      </p:sp>
      <p:sp>
        <p:nvSpPr>
          <p:cNvPr id="5" name="Rectangle 4">
            <a:extLst>
              <a:ext uri="{FF2B5EF4-FFF2-40B4-BE49-F238E27FC236}">
                <a16:creationId xmlns:a16="http://schemas.microsoft.com/office/drawing/2014/main" id="{EEAF5BF4-8801-B372-8D25-5F848EEAA185}"/>
              </a:ext>
            </a:extLst>
          </p:cNvPr>
          <p:cNvSpPr/>
          <p:nvPr/>
        </p:nvSpPr>
        <p:spPr>
          <a:xfrm>
            <a:off x="960437" y="2468562"/>
            <a:ext cx="13716000" cy="1828800"/>
          </a:xfrm>
          <a:prstGeom prst="rect">
            <a:avLst/>
          </a:prstGeom>
          <a:solidFill>
            <a:srgbClr val="3C1642"/>
          </a:solidFill>
          <a:ln>
            <a:solidFill>
              <a:schemeClr val="tx1">
                <a:lumMod val="85000"/>
                <a:lumOff val="1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spcAft>
                <a:spcPts val="600"/>
              </a:spcAft>
            </a:pPr>
            <a:r>
              <a:rPr lang="en-US" sz="4800" dirty="0"/>
              <a:t>Incorporate analogies to make complex concepts approachable.</a:t>
            </a:r>
          </a:p>
        </p:txBody>
      </p:sp>
      <p:sp>
        <p:nvSpPr>
          <p:cNvPr id="6" name="Rectangle 5">
            <a:extLst>
              <a:ext uri="{FF2B5EF4-FFF2-40B4-BE49-F238E27FC236}">
                <a16:creationId xmlns:a16="http://schemas.microsoft.com/office/drawing/2014/main" id="{BF0DB88E-4738-D57B-7D51-EA7A2E6B9BC7}"/>
              </a:ext>
            </a:extLst>
          </p:cNvPr>
          <p:cNvSpPr/>
          <p:nvPr/>
        </p:nvSpPr>
        <p:spPr>
          <a:xfrm>
            <a:off x="8732837" y="4837397"/>
            <a:ext cx="13716000" cy="1828800"/>
          </a:xfrm>
          <a:prstGeom prst="rect">
            <a:avLst/>
          </a:prstGeom>
          <a:solidFill>
            <a:srgbClr val="3C1642"/>
          </a:solidFill>
          <a:ln>
            <a:solidFill>
              <a:schemeClr val="tx1">
                <a:lumMod val="85000"/>
                <a:lumOff val="1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spcAft>
                <a:spcPts val="600"/>
              </a:spcAft>
            </a:pPr>
            <a:r>
              <a:rPr lang="en-US" sz="4000" dirty="0"/>
              <a:t>Include specific, concrete examples that bring findings to life for the audience, show the overall scale of that example.</a:t>
            </a:r>
          </a:p>
        </p:txBody>
      </p:sp>
      <p:sp>
        <p:nvSpPr>
          <p:cNvPr id="7" name="Rectangle 6">
            <a:extLst>
              <a:ext uri="{FF2B5EF4-FFF2-40B4-BE49-F238E27FC236}">
                <a16:creationId xmlns:a16="http://schemas.microsoft.com/office/drawing/2014/main" id="{B9FD3A9C-D607-F7A3-9141-DCD5D75DBB61}"/>
              </a:ext>
            </a:extLst>
          </p:cNvPr>
          <p:cNvSpPr/>
          <p:nvPr/>
        </p:nvSpPr>
        <p:spPr>
          <a:xfrm>
            <a:off x="1170464" y="7238775"/>
            <a:ext cx="13716000" cy="1828800"/>
          </a:xfrm>
          <a:prstGeom prst="rect">
            <a:avLst/>
          </a:prstGeom>
          <a:solidFill>
            <a:srgbClr val="3C1642"/>
          </a:solidFill>
          <a:ln>
            <a:solidFill>
              <a:schemeClr val="tx1">
                <a:lumMod val="85000"/>
                <a:lumOff val="1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spcAft>
                <a:spcPts val="600"/>
              </a:spcAft>
            </a:pPr>
            <a:r>
              <a:rPr lang="en-US" sz="4800" dirty="0"/>
              <a:t>When too much information is shared, the data story can crumble under the weight of your data.</a:t>
            </a:r>
          </a:p>
        </p:txBody>
      </p:sp>
    </p:spTree>
    <p:extLst>
      <p:ext uri="{BB962C8B-B14F-4D97-AF65-F5344CB8AC3E}">
        <p14:creationId xmlns:p14="http://schemas.microsoft.com/office/powerpoint/2010/main" val="450511160"/>
      </p:ext>
    </p:extLst>
  </p:cSld>
  <p:clrMapOvr>
    <a:masterClrMapping/>
  </p:clrMapOvr>
  <p:transition/>
</p:sld>
</file>

<file path=ppt/theme/theme1.xml><?xml version="1.0" encoding="utf-8"?>
<a:theme xmlns:a="http://schemas.openxmlformats.org/drawingml/2006/main" name="Online Programs Template White[1]">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Michael Lewis Online PPT Template.potm</Template>
  <TotalTime>77697</TotalTime>
  <Words>1954</Words>
  <Application>Microsoft Macintosh PowerPoint</Application>
  <PresentationFormat>Custom</PresentationFormat>
  <Paragraphs>245</Paragraphs>
  <Slides>45</Slides>
  <Notes>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45</vt:i4>
      </vt:variant>
    </vt:vector>
  </HeadingPairs>
  <TitlesOfParts>
    <vt:vector size="48" baseType="lpstr">
      <vt:lpstr>Arial</vt:lpstr>
      <vt:lpstr>Calibri</vt:lpstr>
      <vt:lpstr>Online Programs Template White[1]</vt:lpstr>
      <vt:lpstr>PowerPoint Presentation</vt:lpstr>
      <vt:lpstr>Common issue – information overload</vt:lpstr>
      <vt:lpstr>Cognitive load theory (CLT)</vt:lpstr>
      <vt:lpstr>Managing intrinsic load</vt:lpstr>
      <vt:lpstr>Managing intrinsic load</vt:lpstr>
      <vt:lpstr>Managing intrinsic load</vt:lpstr>
      <vt:lpstr>Managing intrinsic load</vt:lpstr>
      <vt:lpstr>Maximizing germane load</vt:lpstr>
      <vt:lpstr>Maximizing germane load</vt:lpstr>
      <vt:lpstr>Maximizing germane load</vt:lpstr>
      <vt:lpstr>PowerPoint Presentation</vt:lpstr>
      <vt:lpstr>clutter</vt:lpstr>
      <vt:lpstr>Data ink example</vt:lpstr>
      <vt:lpstr>Default chart using ggplot</vt:lpstr>
      <vt:lpstr>Apply a theme (better)</vt:lpstr>
      <vt:lpstr>Theme with fewer visual elements</vt:lpstr>
      <vt:lpstr>PowerPoint Presentation</vt:lpstr>
      <vt:lpstr>Gestalt principles</vt:lpstr>
      <vt:lpstr>proximity</vt:lpstr>
      <vt:lpstr>Proximity (cont)</vt:lpstr>
      <vt:lpstr>similarity</vt:lpstr>
      <vt:lpstr>Similarity (Cont)</vt:lpstr>
      <vt:lpstr>enclosure</vt:lpstr>
      <vt:lpstr>Enclosure (cont)</vt:lpstr>
      <vt:lpstr>Enclosure vs similarity</vt:lpstr>
      <vt:lpstr>closure</vt:lpstr>
      <vt:lpstr>Closure example</vt:lpstr>
      <vt:lpstr>continuity</vt:lpstr>
      <vt:lpstr>Continuity example</vt:lpstr>
      <vt:lpstr>connection</vt:lpstr>
      <vt:lpstr>Connection example</vt:lpstr>
      <vt:lpstr>PowerPoint Presentation</vt:lpstr>
      <vt:lpstr>PowerPoint Presentation</vt:lpstr>
      <vt:lpstr>PowerPoint Presentation</vt:lpstr>
      <vt:lpstr>Updated chart</vt:lpstr>
      <vt:lpstr>alignment</vt:lpstr>
      <vt:lpstr>PowerPoint Presentation</vt:lpstr>
      <vt:lpstr>Diagonal components</vt:lpstr>
      <vt:lpstr>Diagonal components</vt:lpstr>
      <vt:lpstr>Alternative to sight lines</vt:lpstr>
      <vt:lpstr>White space</vt:lpstr>
      <vt:lpstr>Non-strategic use of contrast</vt:lpstr>
      <vt:lpstr>Strategic use of contrast</vt:lpstr>
      <vt:lpstr>Strategic use of contrast</vt:lpstr>
      <vt:lpstr>PowerPoint Presentation</vt:lpstr>
    </vt:vector>
  </TitlesOfParts>
  <Manager/>
  <Company>University of Nevada Reno</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2:  Strategy Analysis</dc:title>
  <dc:subject/>
  <dc:creator>jeff</dc:creator>
  <cp:keywords/>
  <dc:description/>
  <cp:lastModifiedBy>Jeremy Morris</cp:lastModifiedBy>
  <cp:revision>300</cp:revision>
  <dcterms:created xsi:type="dcterms:W3CDTF">2007-05-02T01:14:38Z</dcterms:created>
  <dcterms:modified xsi:type="dcterms:W3CDTF">2023-07-20T17:02:29Z</dcterms:modified>
  <cp:category/>
</cp:coreProperties>
</file>